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70" y="-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7429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‹#›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7429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‹#›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629917" y="1907286"/>
            <a:ext cx="4500880" cy="4685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7429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‹#›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7429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‹#›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7429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‹#›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5206" y="29590"/>
            <a:ext cx="11581587" cy="996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6173" y="1979802"/>
            <a:ext cx="5713730" cy="4074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515343" y="6313034"/>
            <a:ext cx="409956" cy="3477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7429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‹#›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oog1e.ru/" TargetMode="External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jpg"/><Relationship Id="rId7" Type="http://schemas.openxmlformats.org/officeDocument/2006/relationships/image" Target="../media/image71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jpg"/><Relationship Id="rId5" Type="http://schemas.openxmlformats.org/officeDocument/2006/relationships/image" Target="../media/image69.jpg"/><Relationship Id="rId4" Type="http://schemas.openxmlformats.org/officeDocument/2006/relationships/image" Target="../media/image68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7" Type="http://schemas.openxmlformats.org/officeDocument/2006/relationships/image" Target="../media/image79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7.png"/><Relationship Id="rId4" Type="http://schemas.openxmlformats.org/officeDocument/2006/relationships/image" Target="../media/image9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8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jp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9.jpg"/><Relationship Id="rId5" Type="http://schemas.openxmlformats.org/officeDocument/2006/relationships/image" Target="../media/image98.jpg"/><Relationship Id="rId10" Type="http://schemas.openxmlformats.org/officeDocument/2006/relationships/image" Target="../media/image103.png"/><Relationship Id="rId4" Type="http://schemas.openxmlformats.org/officeDocument/2006/relationships/image" Target="../media/image97.jpg"/><Relationship Id="rId9" Type="http://schemas.openxmlformats.org/officeDocument/2006/relationships/image" Target="../media/image10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7" Type="http://schemas.openxmlformats.org/officeDocument/2006/relationships/image" Target="../media/image87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8.jpg"/><Relationship Id="rId5" Type="http://schemas.openxmlformats.org/officeDocument/2006/relationships/image" Target="../media/image107.png"/><Relationship Id="rId4" Type="http://schemas.openxmlformats.org/officeDocument/2006/relationships/image" Target="../media/image10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39567" y="0"/>
              <a:ext cx="9552432" cy="685799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6603365" cy="6858000"/>
            </a:xfrm>
            <a:custGeom>
              <a:avLst/>
              <a:gdLst/>
              <a:ahLst/>
              <a:cxnLst/>
              <a:rect l="l" t="t" r="r" b="b"/>
              <a:pathLst>
                <a:path w="6603365" h="6858000">
                  <a:moveTo>
                    <a:pt x="5815387" y="0"/>
                  </a:moveTo>
                  <a:lnTo>
                    <a:pt x="0" y="0"/>
                  </a:lnTo>
                  <a:lnTo>
                    <a:pt x="0" y="6857996"/>
                  </a:lnTo>
                  <a:lnTo>
                    <a:pt x="6602908" y="6857996"/>
                  </a:lnTo>
                  <a:lnTo>
                    <a:pt x="5815387" y="0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84682" y="2877134"/>
            <a:ext cx="258826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680" dirty="0">
                <a:solidFill>
                  <a:srgbClr val="FFFFFF"/>
                </a:solidFill>
              </a:rPr>
              <a:t>Фишинг</a:t>
            </a:r>
          </a:p>
        </p:txBody>
      </p:sp>
      <p:sp>
        <p:nvSpPr>
          <p:cNvPr id="8" name="object 8"/>
          <p:cNvSpPr/>
          <p:nvPr/>
        </p:nvSpPr>
        <p:spPr>
          <a:xfrm>
            <a:off x="5808751" y="0"/>
            <a:ext cx="790575" cy="6858000"/>
          </a:xfrm>
          <a:custGeom>
            <a:avLst/>
            <a:gdLst/>
            <a:ahLst/>
            <a:cxnLst/>
            <a:rect l="l" t="t" r="r" b="b"/>
            <a:pathLst>
              <a:path w="790575" h="6858000">
                <a:moveTo>
                  <a:pt x="0" y="0"/>
                </a:moveTo>
                <a:lnTo>
                  <a:pt x="790291" y="6857996"/>
                </a:lnTo>
              </a:path>
            </a:pathLst>
          </a:custGeom>
          <a:ln w="50799">
            <a:solidFill>
              <a:srgbClr val="EF0E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26614" cy="170459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657600" y="891539"/>
            <a:ext cx="8211820" cy="4676140"/>
            <a:chOff x="3657600" y="891539"/>
            <a:chExt cx="8211820" cy="4676140"/>
          </a:xfrm>
        </p:grpSpPr>
        <p:sp>
          <p:nvSpPr>
            <p:cNvPr id="4" name="object 4"/>
            <p:cNvSpPr/>
            <p:nvPr/>
          </p:nvSpPr>
          <p:spPr>
            <a:xfrm>
              <a:off x="3657600" y="891539"/>
              <a:ext cx="8211820" cy="4676140"/>
            </a:xfrm>
            <a:custGeom>
              <a:avLst/>
              <a:gdLst/>
              <a:ahLst/>
              <a:cxnLst/>
              <a:rect l="l" t="t" r="r" b="b"/>
              <a:pathLst>
                <a:path w="8211820" h="4676140">
                  <a:moveTo>
                    <a:pt x="8211311" y="0"/>
                  </a:moveTo>
                  <a:lnTo>
                    <a:pt x="0" y="0"/>
                  </a:lnTo>
                  <a:lnTo>
                    <a:pt x="0" y="4675632"/>
                  </a:lnTo>
                  <a:lnTo>
                    <a:pt x="8211311" y="4675632"/>
                  </a:lnTo>
                  <a:lnTo>
                    <a:pt x="82113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2192" y="1059179"/>
              <a:ext cx="7891271" cy="45079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56903" y="1632203"/>
              <a:ext cx="2450592" cy="176631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822192" y="1722119"/>
              <a:ext cx="344805" cy="382905"/>
            </a:xfrm>
            <a:custGeom>
              <a:avLst/>
              <a:gdLst/>
              <a:ahLst/>
              <a:cxnLst/>
              <a:rect l="l" t="t" r="r" b="b"/>
              <a:pathLst>
                <a:path w="344804" h="382905">
                  <a:moveTo>
                    <a:pt x="344424" y="0"/>
                  </a:moveTo>
                  <a:lnTo>
                    <a:pt x="0" y="0"/>
                  </a:lnTo>
                  <a:lnTo>
                    <a:pt x="0" y="382524"/>
                  </a:lnTo>
                  <a:lnTo>
                    <a:pt x="344424" y="382524"/>
                  </a:lnTo>
                  <a:lnTo>
                    <a:pt x="3444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40351" y="1144523"/>
              <a:ext cx="207645" cy="70485"/>
            </a:xfrm>
            <a:custGeom>
              <a:avLst/>
              <a:gdLst/>
              <a:ahLst/>
              <a:cxnLst/>
              <a:rect l="l" t="t" r="r" b="b"/>
              <a:pathLst>
                <a:path w="207645" h="70484">
                  <a:moveTo>
                    <a:pt x="207263" y="0"/>
                  </a:moveTo>
                  <a:lnTo>
                    <a:pt x="0" y="0"/>
                  </a:lnTo>
                  <a:lnTo>
                    <a:pt x="0" y="70103"/>
                  </a:lnTo>
                  <a:lnTo>
                    <a:pt x="207263" y="70103"/>
                  </a:lnTo>
                  <a:lnTo>
                    <a:pt x="207263" y="0"/>
                  </a:lnTo>
                  <a:close/>
                </a:path>
              </a:pathLst>
            </a:custGeom>
            <a:solidFill>
              <a:srgbClr val="F0F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340733" y="1082166"/>
            <a:ext cx="3479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3A3838"/>
                </a:solidFill>
                <a:latin typeface="Calibri"/>
                <a:cs typeface="Calibri"/>
              </a:rPr>
              <a:t>366.nu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822191" y="1264919"/>
            <a:ext cx="6347460" cy="4497705"/>
            <a:chOff x="3822191" y="1264919"/>
            <a:chExt cx="6347460" cy="4497705"/>
          </a:xfrm>
        </p:grpSpPr>
        <p:sp>
          <p:nvSpPr>
            <p:cNvPr id="11" name="object 11"/>
            <p:cNvSpPr/>
            <p:nvPr/>
          </p:nvSpPr>
          <p:spPr>
            <a:xfrm>
              <a:off x="3822192" y="1264919"/>
              <a:ext cx="6347460" cy="424180"/>
            </a:xfrm>
            <a:custGeom>
              <a:avLst/>
              <a:gdLst/>
              <a:ahLst/>
              <a:cxnLst/>
              <a:rect l="l" t="t" r="r" b="b"/>
              <a:pathLst>
                <a:path w="6347459" h="424180">
                  <a:moveTo>
                    <a:pt x="1328928" y="228600"/>
                  </a:moveTo>
                  <a:lnTo>
                    <a:pt x="89916" y="228600"/>
                  </a:lnTo>
                  <a:lnTo>
                    <a:pt x="89916" y="423672"/>
                  </a:lnTo>
                  <a:lnTo>
                    <a:pt x="1328928" y="423672"/>
                  </a:lnTo>
                  <a:lnTo>
                    <a:pt x="1328928" y="228600"/>
                  </a:lnTo>
                  <a:close/>
                </a:path>
                <a:path w="6347459" h="424180">
                  <a:moveTo>
                    <a:pt x="6347460" y="0"/>
                  </a:moveTo>
                  <a:lnTo>
                    <a:pt x="0" y="0"/>
                  </a:lnTo>
                  <a:lnTo>
                    <a:pt x="0" y="193548"/>
                  </a:lnTo>
                  <a:lnTo>
                    <a:pt x="1984248" y="193548"/>
                  </a:lnTo>
                  <a:lnTo>
                    <a:pt x="1984248" y="423672"/>
                  </a:lnTo>
                  <a:lnTo>
                    <a:pt x="2330196" y="423672"/>
                  </a:lnTo>
                  <a:lnTo>
                    <a:pt x="2330196" y="193548"/>
                  </a:lnTo>
                  <a:lnTo>
                    <a:pt x="6347460" y="193548"/>
                  </a:lnTo>
                  <a:lnTo>
                    <a:pt x="63474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365491" y="5597652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807211" y="0"/>
                  </a:moveTo>
                  <a:lnTo>
                    <a:pt x="26415" y="0"/>
                  </a:lnTo>
                  <a:lnTo>
                    <a:pt x="16127" y="2075"/>
                  </a:lnTo>
                  <a:lnTo>
                    <a:pt x="7731" y="7735"/>
                  </a:lnTo>
                  <a:lnTo>
                    <a:pt x="2073" y="16132"/>
                  </a:lnTo>
                  <a:lnTo>
                    <a:pt x="0" y="26416"/>
                  </a:lnTo>
                  <a:lnTo>
                    <a:pt x="0" y="132080"/>
                  </a:lnTo>
                  <a:lnTo>
                    <a:pt x="2073" y="142363"/>
                  </a:lnTo>
                  <a:lnTo>
                    <a:pt x="7731" y="150760"/>
                  </a:lnTo>
                  <a:lnTo>
                    <a:pt x="16127" y="156420"/>
                  </a:lnTo>
                  <a:lnTo>
                    <a:pt x="26415" y="158496"/>
                  </a:lnTo>
                  <a:lnTo>
                    <a:pt x="807211" y="158496"/>
                  </a:lnTo>
                  <a:lnTo>
                    <a:pt x="817500" y="156420"/>
                  </a:lnTo>
                  <a:lnTo>
                    <a:pt x="825896" y="150760"/>
                  </a:lnTo>
                  <a:lnTo>
                    <a:pt x="831554" y="142363"/>
                  </a:lnTo>
                  <a:lnTo>
                    <a:pt x="833627" y="132080"/>
                  </a:lnTo>
                  <a:lnTo>
                    <a:pt x="833627" y="26416"/>
                  </a:lnTo>
                  <a:lnTo>
                    <a:pt x="831554" y="16132"/>
                  </a:lnTo>
                  <a:lnTo>
                    <a:pt x="825896" y="7735"/>
                  </a:lnTo>
                  <a:lnTo>
                    <a:pt x="817500" y="2075"/>
                  </a:lnTo>
                  <a:lnTo>
                    <a:pt x="807211" y="0"/>
                  </a:lnTo>
                  <a:close/>
                </a:path>
              </a:pathLst>
            </a:custGeom>
            <a:solidFill>
              <a:srgbClr val="5C5A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365491" y="5597652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0" y="26416"/>
                  </a:moveTo>
                  <a:lnTo>
                    <a:pt x="2073" y="16132"/>
                  </a:lnTo>
                  <a:lnTo>
                    <a:pt x="7731" y="7735"/>
                  </a:lnTo>
                  <a:lnTo>
                    <a:pt x="16127" y="2075"/>
                  </a:lnTo>
                  <a:lnTo>
                    <a:pt x="26415" y="0"/>
                  </a:lnTo>
                  <a:lnTo>
                    <a:pt x="807211" y="0"/>
                  </a:lnTo>
                  <a:lnTo>
                    <a:pt x="817500" y="2075"/>
                  </a:lnTo>
                  <a:lnTo>
                    <a:pt x="825896" y="7735"/>
                  </a:lnTo>
                  <a:lnTo>
                    <a:pt x="831554" y="16132"/>
                  </a:lnTo>
                  <a:lnTo>
                    <a:pt x="833627" y="26416"/>
                  </a:lnTo>
                  <a:lnTo>
                    <a:pt x="833627" y="132080"/>
                  </a:lnTo>
                  <a:lnTo>
                    <a:pt x="831554" y="142363"/>
                  </a:lnTo>
                  <a:lnTo>
                    <a:pt x="825896" y="150760"/>
                  </a:lnTo>
                  <a:lnTo>
                    <a:pt x="817500" y="156420"/>
                  </a:lnTo>
                  <a:lnTo>
                    <a:pt x="807211" y="158496"/>
                  </a:lnTo>
                  <a:lnTo>
                    <a:pt x="26415" y="158496"/>
                  </a:lnTo>
                  <a:lnTo>
                    <a:pt x="16127" y="156420"/>
                  </a:lnTo>
                  <a:lnTo>
                    <a:pt x="7731" y="150760"/>
                  </a:lnTo>
                  <a:lnTo>
                    <a:pt x="2073" y="142363"/>
                  </a:lnTo>
                  <a:lnTo>
                    <a:pt x="0" y="132080"/>
                  </a:lnTo>
                  <a:lnTo>
                    <a:pt x="0" y="26416"/>
                  </a:lnTo>
                  <a:close/>
                </a:path>
              </a:pathLst>
            </a:custGeom>
            <a:ln w="12700">
              <a:solidFill>
                <a:srgbClr val="5C5A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1643359" y="6430280"/>
            <a:ext cx="128270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39"/>
              </a:lnSpc>
            </a:pPr>
            <a:r>
              <a:rPr sz="1400" spc="-415" dirty="0">
                <a:solidFill>
                  <a:srgbClr val="FFFFFF"/>
                </a:solidFill>
                <a:latin typeface="Verdana"/>
                <a:cs typeface="Verdana"/>
              </a:rPr>
              <a:t>11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466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5"/>
              </a:spcBef>
            </a:pPr>
            <a:r>
              <a:rPr sz="3200" b="1" spc="275" dirty="0">
                <a:latin typeface="Trebuchet MS"/>
                <a:cs typeface="Trebuchet MS"/>
              </a:rPr>
              <a:t>Ресурс</a:t>
            </a:r>
            <a:r>
              <a:rPr sz="3200" b="1" spc="-40" dirty="0">
                <a:latin typeface="Trebuchet MS"/>
                <a:cs typeface="Trebuchet MS"/>
              </a:rPr>
              <a:t> </a:t>
            </a:r>
            <a:r>
              <a:rPr sz="3200" b="1" spc="-50" dirty="0">
                <a:latin typeface="Trebuchet MS"/>
                <a:cs typeface="Trebuchet MS"/>
              </a:rPr>
              <a:t>3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2015" y="2674366"/>
            <a:ext cx="3051810" cy="2085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</a:pP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Изучите</a:t>
            </a:r>
            <a:r>
              <a:rPr sz="2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скриншот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ts val="2510"/>
              </a:lnSpc>
            </a:pP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течение</a:t>
            </a:r>
            <a:r>
              <a:rPr sz="2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75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2200" spc="-75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2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секунд</a:t>
            </a:r>
            <a:endParaRPr sz="2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460"/>
              </a:spcBef>
            </a:pPr>
            <a:endParaRPr sz="2200">
              <a:latin typeface="Tahoma"/>
              <a:cs typeface="Tahoma"/>
            </a:endParaRPr>
          </a:p>
          <a:p>
            <a:pPr marL="12700" marR="360680">
              <a:lnSpc>
                <a:spcPts val="2380"/>
              </a:lnSpc>
            </a:pPr>
            <a:r>
              <a:rPr sz="2200" spc="165" dirty="0">
                <a:solidFill>
                  <a:srgbClr val="FFFFFF"/>
                </a:solidFill>
                <a:latin typeface="Tahoma"/>
                <a:cs typeface="Tahoma"/>
              </a:rPr>
              <a:t>Как</a:t>
            </a:r>
            <a:r>
              <a:rPr sz="2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вам</a:t>
            </a:r>
            <a:r>
              <a:rPr sz="2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95" dirty="0">
                <a:solidFill>
                  <a:srgbClr val="FFFFFF"/>
                </a:solidFill>
                <a:latin typeface="Tahoma"/>
                <a:cs typeface="Tahoma"/>
              </a:rPr>
              <a:t>кажется, </a:t>
            </a:r>
            <a:r>
              <a:rPr sz="2200" spc="195" dirty="0">
                <a:solidFill>
                  <a:srgbClr val="FFFFFF"/>
                </a:solidFill>
                <a:latin typeface="Tahoma"/>
                <a:cs typeface="Tahoma"/>
              </a:rPr>
              <a:t>безопасен</a:t>
            </a:r>
            <a:r>
              <a:rPr sz="2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ли</a:t>
            </a:r>
            <a:r>
              <a:rPr sz="22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85" dirty="0">
                <a:solidFill>
                  <a:srgbClr val="FFFFFF"/>
                </a:solidFill>
                <a:latin typeface="Tahoma"/>
                <a:cs typeface="Tahoma"/>
              </a:rPr>
              <a:t>этот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ресурс?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791967" y="795527"/>
            <a:ext cx="9400540" cy="6062980"/>
            <a:chOff x="2791967" y="795527"/>
            <a:chExt cx="9400540" cy="6062980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91967" y="795527"/>
              <a:ext cx="9400032" cy="606246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365491" y="5612892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807211" y="0"/>
                  </a:moveTo>
                  <a:lnTo>
                    <a:pt x="26415" y="0"/>
                  </a:lnTo>
                  <a:lnTo>
                    <a:pt x="16127" y="2075"/>
                  </a:lnTo>
                  <a:lnTo>
                    <a:pt x="7731" y="7735"/>
                  </a:lnTo>
                  <a:lnTo>
                    <a:pt x="2073" y="16132"/>
                  </a:lnTo>
                  <a:lnTo>
                    <a:pt x="0" y="26416"/>
                  </a:lnTo>
                  <a:lnTo>
                    <a:pt x="0" y="132080"/>
                  </a:lnTo>
                  <a:lnTo>
                    <a:pt x="2073" y="142363"/>
                  </a:lnTo>
                  <a:lnTo>
                    <a:pt x="7731" y="150760"/>
                  </a:lnTo>
                  <a:lnTo>
                    <a:pt x="16127" y="156420"/>
                  </a:lnTo>
                  <a:lnTo>
                    <a:pt x="26415" y="158496"/>
                  </a:lnTo>
                  <a:lnTo>
                    <a:pt x="807211" y="158496"/>
                  </a:lnTo>
                  <a:lnTo>
                    <a:pt x="817500" y="156420"/>
                  </a:lnTo>
                  <a:lnTo>
                    <a:pt x="825896" y="150760"/>
                  </a:lnTo>
                  <a:lnTo>
                    <a:pt x="831554" y="142363"/>
                  </a:lnTo>
                  <a:lnTo>
                    <a:pt x="833627" y="132080"/>
                  </a:lnTo>
                  <a:lnTo>
                    <a:pt x="833627" y="26416"/>
                  </a:lnTo>
                  <a:lnTo>
                    <a:pt x="831554" y="16132"/>
                  </a:lnTo>
                  <a:lnTo>
                    <a:pt x="825896" y="7735"/>
                  </a:lnTo>
                  <a:lnTo>
                    <a:pt x="817500" y="2075"/>
                  </a:lnTo>
                  <a:lnTo>
                    <a:pt x="807211" y="0"/>
                  </a:lnTo>
                  <a:close/>
                </a:path>
              </a:pathLst>
            </a:custGeom>
            <a:solidFill>
              <a:srgbClr val="5C5A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365491" y="5612892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0" y="26416"/>
                  </a:moveTo>
                  <a:lnTo>
                    <a:pt x="2073" y="16132"/>
                  </a:lnTo>
                  <a:lnTo>
                    <a:pt x="7731" y="7735"/>
                  </a:lnTo>
                  <a:lnTo>
                    <a:pt x="16127" y="2075"/>
                  </a:lnTo>
                  <a:lnTo>
                    <a:pt x="26415" y="0"/>
                  </a:lnTo>
                  <a:lnTo>
                    <a:pt x="807211" y="0"/>
                  </a:lnTo>
                  <a:lnTo>
                    <a:pt x="817500" y="2075"/>
                  </a:lnTo>
                  <a:lnTo>
                    <a:pt x="825896" y="7735"/>
                  </a:lnTo>
                  <a:lnTo>
                    <a:pt x="831554" y="16132"/>
                  </a:lnTo>
                  <a:lnTo>
                    <a:pt x="833627" y="26416"/>
                  </a:lnTo>
                  <a:lnTo>
                    <a:pt x="833627" y="132080"/>
                  </a:lnTo>
                  <a:lnTo>
                    <a:pt x="831554" y="142363"/>
                  </a:lnTo>
                  <a:lnTo>
                    <a:pt x="825896" y="150760"/>
                  </a:lnTo>
                  <a:lnTo>
                    <a:pt x="817500" y="156420"/>
                  </a:lnTo>
                  <a:lnTo>
                    <a:pt x="807211" y="158496"/>
                  </a:lnTo>
                  <a:lnTo>
                    <a:pt x="26415" y="158496"/>
                  </a:lnTo>
                  <a:lnTo>
                    <a:pt x="16127" y="156420"/>
                  </a:lnTo>
                  <a:lnTo>
                    <a:pt x="7731" y="150760"/>
                  </a:lnTo>
                  <a:lnTo>
                    <a:pt x="2073" y="142363"/>
                  </a:lnTo>
                  <a:lnTo>
                    <a:pt x="0" y="132080"/>
                  </a:lnTo>
                  <a:lnTo>
                    <a:pt x="0" y="26416"/>
                  </a:lnTo>
                  <a:close/>
                </a:path>
              </a:pathLst>
            </a:custGeom>
            <a:ln w="12700">
              <a:solidFill>
                <a:srgbClr val="5C5A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1721083" y="6569980"/>
            <a:ext cx="254000" cy="24320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z="1400" spc="-70" dirty="0">
                <a:solidFill>
                  <a:srgbClr val="FFFFFF"/>
                </a:solidFill>
                <a:latin typeface="Verdana"/>
                <a:cs typeface="Verdana"/>
              </a:rPr>
              <a:t>10</a:t>
            </a:fld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26614" cy="170459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657600" y="891539"/>
            <a:ext cx="8211820" cy="4676140"/>
            <a:chOff x="3657600" y="891539"/>
            <a:chExt cx="8211820" cy="4676140"/>
          </a:xfrm>
        </p:grpSpPr>
        <p:sp>
          <p:nvSpPr>
            <p:cNvPr id="4" name="object 4"/>
            <p:cNvSpPr/>
            <p:nvPr/>
          </p:nvSpPr>
          <p:spPr>
            <a:xfrm>
              <a:off x="3657600" y="891539"/>
              <a:ext cx="8211820" cy="4676140"/>
            </a:xfrm>
            <a:custGeom>
              <a:avLst/>
              <a:gdLst/>
              <a:ahLst/>
              <a:cxnLst/>
              <a:rect l="l" t="t" r="r" b="b"/>
              <a:pathLst>
                <a:path w="8211820" h="4676140">
                  <a:moveTo>
                    <a:pt x="8211311" y="0"/>
                  </a:moveTo>
                  <a:lnTo>
                    <a:pt x="0" y="0"/>
                  </a:lnTo>
                  <a:lnTo>
                    <a:pt x="0" y="4675632"/>
                  </a:lnTo>
                  <a:lnTo>
                    <a:pt x="8211311" y="4675632"/>
                  </a:lnTo>
                  <a:lnTo>
                    <a:pt x="82113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2192" y="1059179"/>
              <a:ext cx="7891271" cy="45079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56903" y="1632203"/>
              <a:ext cx="2450592" cy="176631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822192" y="1722119"/>
              <a:ext cx="344805" cy="382905"/>
            </a:xfrm>
            <a:custGeom>
              <a:avLst/>
              <a:gdLst/>
              <a:ahLst/>
              <a:cxnLst/>
              <a:rect l="l" t="t" r="r" b="b"/>
              <a:pathLst>
                <a:path w="344804" h="382905">
                  <a:moveTo>
                    <a:pt x="344424" y="0"/>
                  </a:moveTo>
                  <a:lnTo>
                    <a:pt x="0" y="0"/>
                  </a:lnTo>
                  <a:lnTo>
                    <a:pt x="0" y="382524"/>
                  </a:lnTo>
                  <a:lnTo>
                    <a:pt x="344424" y="382524"/>
                  </a:lnTo>
                  <a:lnTo>
                    <a:pt x="3444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40351" y="1144523"/>
              <a:ext cx="207645" cy="70485"/>
            </a:xfrm>
            <a:custGeom>
              <a:avLst/>
              <a:gdLst/>
              <a:ahLst/>
              <a:cxnLst/>
              <a:rect l="l" t="t" r="r" b="b"/>
              <a:pathLst>
                <a:path w="207645" h="70484">
                  <a:moveTo>
                    <a:pt x="207263" y="0"/>
                  </a:moveTo>
                  <a:lnTo>
                    <a:pt x="0" y="0"/>
                  </a:lnTo>
                  <a:lnTo>
                    <a:pt x="0" y="70103"/>
                  </a:lnTo>
                  <a:lnTo>
                    <a:pt x="207263" y="70103"/>
                  </a:lnTo>
                  <a:lnTo>
                    <a:pt x="207263" y="0"/>
                  </a:lnTo>
                  <a:close/>
                </a:path>
              </a:pathLst>
            </a:custGeom>
            <a:solidFill>
              <a:srgbClr val="F0F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167378" y="1064513"/>
            <a:ext cx="623570" cy="201295"/>
          </a:xfrm>
          <a:prstGeom prst="rect">
            <a:avLst/>
          </a:prstGeom>
          <a:ln w="22225">
            <a:solidFill>
              <a:srgbClr val="FF0000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87325">
              <a:lnSpc>
                <a:spcPct val="100000"/>
              </a:lnSpc>
              <a:spcBef>
                <a:spcPts val="265"/>
              </a:spcBef>
            </a:pPr>
            <a:r>
              <a:rPr sz="900" spc="-10" dirty="0">
                <a:solidFill>
                  <a:srgbClr val="3A3838"/>
                </a:solidFill>
                <a:latin typeface="Calibri"/>
                <a:cs typeface="Calibri"/>
              </a:rPr>
              <a:t>366.nu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822191" y="1264919"/>
            <a:ext cx="6347460" cy="4497705"/>
            <a:chOff x="3822191" y="1264919"/>
            <a:chExt cx="6347460" cy="4497705"/>
          </a:xfrm>
        </p:grpSpPr>
        <p:sp>
          <p:nvSpPr>
            <p:cNvPr id="11" name="object 11"/>
            <p:cNvSpPr/>
            <p:nvPr/>
          </p:nvSpPr>
          <p:spPr>
            <a:xfrm>
              <a:off x="3822192" y="1264919"/>
              <a:ext cx="6347460" cy="424180"/>
            </a:xfrm>
            <a:custGeom>
              <a:avLst/>
              <a:gdLst/>
              <a:ahLst/>
              <a:cxnLst/>
              <a:rect l="l" t="t" r="r" b="b"/>
              <a:pathLst>
                <a:path w="6347459" h="424180">
                  <a:moveTo>
                    <a:pt x="1328928" y="228600"/>
                  </a:moveTo>
                  <a:lnTo>
                    <a:pt x="89916" y="228600"/>
                  </a:lnTo>
                  <a:lnTo>
                    <a:pt x="89916" y="423672"/>
                  </a:lnTo>
                  <a:lnTo>
                    <a:pt x="1328928" y="423672"/>
                  </a:lnTo>
                  <a:lnTo>
                    <a:pt x="1328928" y="228600"/>
                  </a:lnTo>
                  <a:close/>
                </a:path>
                <a:path w="6347459" h="424180">
                  <a:moveTo>
                    <a:pt x="6347460" y="0"/>
                  </a:moveTo>
                  <a:lnTo>
                    <a:pt x="0" y="0"/>
                  </a:lnTo>
                  <a:lnTo>
                    <a:pt x="0" y="193548"/>
                  </a:lnTo>
                  <a:lnTo>
                    <a:pt x="1984248" y="193548"/>
                  </a:lnTo>
                  <a:lnTo>
                    <a:pt x="1984248" y="423672"/>
                  </a:lnTo>
                  <a:lnTo>
                    <a:pt x="2330196" y="423672"/>
                  </a:lnTo>
                  <a:lnTo>
                    <a:pt x="2330196" y="193548"/>
                  </a:lnTo>
                  <a:lnTo>
                    <a:pt x="6347460" y="193548"/>
                  </a:lnTo>
                  <a:lnTo>
                    <a:pt x="63474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365491" y="5597652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807211" y="0"/>
                  </a:moveTo>
                  <a:lnTo>
                    <a:pt x="26415" y="0"/>
                  </a:lnTo>
                  <a:lnTo>
                    <a:pt x="16127" y="2075"/>
                  </a:lnTo>
                  <a:lnTo>
                    <a:pt x="7731" y="7735"/>
                  </a:lnTo>
                  <a:lnTo>
                    <a:pt x="2073" y="16132"/>
                  </a:lnTo>
                  <a:lnTo>
                    <a:pt x="0" y="26416"/>
                  </a:lnTo>
                  <a:lnTo>
                    <a:pt x="0" y="132080"/>
                  </a:lnTo>
                  <a:lnTo>
                    <a:pt x="2073" y="142363"/>
                  </a:lnTo>
                  <a:lnTo>
                    <a:pt x="7731" y="150760"/>
                  </a:lnTo>
                  <a:lnTo>
                    <a:pt x="16127" y="156420"/>
                  </a:lnTo>
                  <a:lnTo>
                    <a:pt x="26415" y="158496"/>
                  </a:lnTo>
                  <a:lnTo>
                    <a:pt x="807211" y="158496"/>
                  </a:lnTo>
                  <a:lnTo>
                    <a:pt x="817500" y="156420"/>
                  </a:lnTo>
                  <a:lnTo>
                    <a:pt x="825896" y="150760"/>
                  </a:lnTo>
                  <a:lnTo>
                    <a:pt x="831554" y="142363"/>
                  </a:lnTo>
                  <a:lnTo>
                    <a:pt x="833627" y="132080"/>
                  </a:lnTo>
                  <a:lnTo>
                    <a:pt x="833627" y="26416"/>
                  </a:lnTo>
                  <a:lnTo>
                    <a:pt x="831554" y="16132"/>
                  </a:lnTo>
                  <a:lnTo>
                    <a:pt x="825896" y="7735"/>
                  </a:lnTo>
                  <a:lnTo>
                    <a:pt x="817500" y="2075"/>
                  </a:lnTo>
                  <a:lnTo>
                    <a:pt x="807211" y="0"/>
                  </a:lnTo>
                  <a:close/>
                </a:path>
              </a:pathLst>
            </a:custGeom>
            <a:solidFill>
              <a:srgbClr val="5C5A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365491" y="5597652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0" y="26416"/>
                  </a:moveTo>
                  <a:lnTo>
                    <a:pt x="2073" y="16132"/>
                  </a:lnTo>
                  <a:lnTo>
                    <a:pt x="7731" y="7735"/>
                  </a:lnTo>
                  <a:lnTo>
                    <a:pt x="16127" y="2075"/>
                  </a:lnTo>
                  <a:lnTo>
                    <a:pt x="26415" y="0"/>
                  </a:lnTo>
                  <a:lnTo>
                    <a:pt x="807211" y="0"/>
                  </a:lnTo>
                  <a:lnTo>
                    <a:pt x="817500" y="2075"/>
                  </a:lnTo>
                  <a:lnTo>
                    <a:pt x="825896" y="7735"/>
                  </a:lnTo>
                  <a:lnTo>
                    <a:pt x="831554" y="16132"/>
                  </a:lnTo>
                  <a:lnTo>
                    <a:pt x="833627" y="26416"/>
                  </a:lnTo>
                  <a:lnTo>
                    <a:pt x="833627" y="132080"/>
                  </a:lnTo>
                  <a:lnTo>
                    <a:pt x="831554" y="142363"/>
                  </a:lnTo>
                  <a:lnTo>
                    <a:pt x="825896" y="150760"/>
                  </a:lnTo>
                  <a:lnTo>
                    <a:pt x="817500" y="156420"/>
                  </a:lnTo>
                  <a:lnTo>
                    <a:pt x="807211" y="158496"/>
                  </a:lnTo>
                  <a:lnTo>
                    <a:pt x="26415" y="158496"/>
                  </a:lnTo>
                  <a:lnTo>
                    <a:pt x="16127" y="156420"/>
                  </a:lnTo>
                  <a:lnTo>
                    <a:pt x="7731" y="150760"/>
                  </a:lnTo>
                  <a:lnTo>
                    <a:pt x="2073" y="142363"/>
                  </a:lnTo>
                  <a:lnTo>
                    <a:pt x="0" y="132080"/>
                  </a:lnTo>
                  <a:lnTo>
                    <a:pt x="0" y="26416"/>
                  </a:lnTo>
                  <a:close/>
                </a:path>
              </a:pathLst>
            </a:custGeom>
            <a:ln w="12700">
              <a:solidFill>
                <a:srgbClr val="5C5A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1606783" y="6430280"/>
            <a:ext cx="165100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39"/>
              </a:lnSpc>
            </a:pPr>
            <a:r>
              <a:rPr sz="1400" spc="-270" dirty="0">
                <a:solidFill>
                  <a:srgbClr val="FFFFFF"/>
                </a:solidFill>
                <a:latin typeface="Verdana"/>
                <a:cs typeface="Verdana"/>
              </a:rPr>
              <a:t>12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466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5"/>
              </a:spcBef>
            </a:pPr>
            <a:r>
              <a:rPr sz="3200" b="1" spc="229" dirty="0">
                <a:latin typeface="Trebuchet MS"/>
                <a:cs typeface="Trebuchet MS"/>
              </a:rPr>
              <a:t>Ответ</a:t>
            </a:r>
            <a:r>
              <a:rPr sz="3200" b="1" spc="-65" dirty="0">
                <a:latin typeface="Trebuchet MS"/>
                <a:cs typeface="Trebuchet MS"/>
              </a:rPr>
              <a:t> </a:t>
            </a:r>
            <a:r>
              <a:rPr sz="3200" b="1" spc="-50" dirty="0">
                <a:latin typeface="Trebuchet MS"/>
                <a:cs typeface="Trebuchet MS"/>
              </a:rPr>
              <a:t>3</a:t>
            </a:r>
            <a:endParaRPr sz="320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791967" y="795527"/>
            <a:ext cx="9400540" cy="6062980"/>
            <a:chOff x="2791967" y="795527"/>
            <a:chExt cx="9400540" cy="6062980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91967" y="795527"/>
              <a:ext cx="9400032" cy="606246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083802" y="2085594"/>
              <a:ext cx="1809114" cy="791210"/>
            </a:xfrm>
            <a:custGeom>
              <a:avLst/>
              <a:gdLst/>
              <a:ahLst/>
              <a:cxnLst/>
              <a:rect l="l" t="t" r="r" b="b"/>
              <a:pathLst>
                <a:path w="1809115" h="791210">
                  <a:moveTo>
                    <a:pt x="0" y="790955"/>
                  </a:moveTo>
                  <a:lnTo>
                    <a:pt x="1808988" y="790955"/>
                  </a:lnTo>
                  <a:lnTo>
                    <a:pt x="1808988" y="0"/>
                  </a:lnTo>
                  <a:lnTo>
                    <a:pt x="0" y="0"/>
                  </a:lnTo>
                  <a:lnTo>
                    <a:pt x="0" y="790955"/>
                  </a:lnTo>
                  <a:close/>
                </a:path>
              </a:pathLst>
            </a:custGeom>
            <a:ln w="222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61289" y="2394915"/>
            <a:ext cx="3075940" cy="3500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020">
              <a:lnSpc>
                <a:spcPts val="2510"/>
              </a:lnSpc>
              <a:spcBef>
                <a:spcPts val="95"/>
              </a:spcBef>
            </a:pPr>
            <a:r>
              <a:rPr sz="2200" spc="235" dirty="0">
                <a:solidFill>
                  <a:srgbClr val="FFFFFF"/>
                </a:solidFill>
                <a:latin typeface="Tahoma"/>
                <a:cs typeface="Tahoma"/>
              </a:rPr>
              <a:t>Ошибка</a:t>
            </a:r>
            <a:r>
              <a:rPr sz="2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адресной</a:t>
            </a:r>
            <a:endParaRPr sz="2200">
              <a:latin typeface="Tahoma"/>
              <a:cs typeface="Tahoma"/>
            </a:endParaRPr>
          </a:p>
          <a:p>
            <a:pPr marL="33020">
              <a:lnSpc>
                <a:spcPts val="2375"/>
              </a:lnSpc>
            </a:pPr>
            <a:r>
              <a:rPr sz="2200" spc="175" dirty="0">
                <a:solidFill>
                  <a:srgbClr val="FFFFFF"/>
                </a:solidFill>
                <a:latin typeface="Tahoma"/>
                <a:cs typeface="Tahoma"/>
              </a:rPr>
              <a:t>строке</a:t>
            </a:r>
            <a:r>
              <a:rPr sz="2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14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r>
              <a:rPr sz="22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75" dirty="0">
                <a:solidFill>
                  <a:srgbClr val="FFFFFF"/>
                </a:solidFill>
                <a:latin typeface="Tahoma"/>
                <a:cs typeface="Tahoma"/>
              </a:rPr>
              <a:t>«</a:t>
            </a:r>
            <a:r>
              <a:rPr sz="2200" b="1" spc="-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200" spc="-75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200" spc="-75" dirty="0">
                <a:solidFill>
                  <a:srgbClr val="FFFFFF"/>
                </a:solidFill>
                <a:latin typeface="Tahoma"/>
                <a:cs typeface="Tahoma"/>
              </a:rPr>
              <a:t>»</a:t>
            </a:r>
            <a:r>
              <a:rPr sz="2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75" dirty="0">
                <a:solidFill>
                  <a:srgbClr val="FFFFFF"/>
                </a:solidFill>
                <a:latin typeface="Tahoma"/>
                <a:cs typeface="Tahoma"/>
              </a:rPr>
              <a:t>вместо</a:t>
            </a:r>
            <a:endParaRPr sz="2200">
              <a:latin typeface="Tahoma"/>
              <a:cs typeface="Tahoma"/>
            </a:endParaRPr>
          </a:p>
          <a:p>
            <a:pPr marL="33020">
              <a:lnSpc>
                <a:spcPts val="2510"/>
              </a:lnSpc>
            </a:pPr>
            <a:r>
              <a:rPr sz="2200" spc="-20" dirty="0">
                <a:solidFill>
                  <a:srgbClr val="FFFFFF"/>
                </a:solidFill>
                <a:latin typeface="Tahoma"/>
                <a:cs typeface="Tahoma"/>
              </a:rPr>
              <a:t>«</a:t>
            </a:r>
            <a:r>
              <a:rPr sz="2200" b="1" spc="-2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200" spc="-2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200" spc="-20" dirty="0">
                <a:solidFill>
                  <a:srgbClr val="FFFFFF"/>
                </a:solidFill>
                <a:latin typeface="Tahoma"/>
                <a:cs typeface="Tahoma"/>
              </a:rPr>
              <a:t>»</a:t>
            </a:r>
            <a:endParaRPr sz="2200">
              <a:latin typeface="Tahoma"/>
              <a:cs typeface="Tahoma"/>
            </a:endParaRPr>
          </a:p>
          <a:p>
            <a:pPr marL="33020" marR="272415">
              <a:lnSpc>
                <a:spcPct val="90000"/>
              </a:lnSpc>
              <a:spcBef>
                <a:spcPts val="2290"/>
              </a:spcBef>
            </a:pPr>
            <a:r>
              <a:rPr sz="2200" spc="220" dirty="0">
                <a:solidFill>
                  <a:srgbClr val="FFFFFF"/>
                </a:solidFill>
                <a:latin typeface="Tahoma"/>
                <a:cs typeface="Tahoma"/>
              </a:rPr>
              <a:t>Ресурс</a:t>
            </a:r>
            <a:r>
              <a:rPr sz="2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85" dirty="0">
                <a:solidFill>
                  <a:srgbClr val="FFFFFF"/>
                </a:solidFill>
                <a:latin typeface="Tahoma"/>
                <a:cs typeface="Tahoma"/>
              </a:rPr>
              <a:t>просит </a:t>
            </a: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ввести</a:t>
            </a:r>
            <a:r>
              <a:rPr sz="2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40" dirty="0">
                <a:solidFill>
                  <a:srgbClr val="FFFFFF"/>
                </a:solidFill>
                <a:latin typeface="Tahoma"/>
                <a:cs typeface="Tahoma"/>
              </a:rPr>
              <a:t>учётные </a:t>
            </a: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данные</a:t>
            </a:r>
            <a:r>
              <a:rPr sz="2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00" dirty="0">
                <a:solidFill>
                  <a:srgbClr val="FFFFFF"/>
                </a:solidFill>
                <a:latin typeface="Tahoma"/>
                <a:cs typeface="Tahoma"/>
              </a:rPr>
              <a:t>от</a:t>
            </a:r>
            <a:r>
              <a:rPr sz="2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45" dirty="0">
                <a:solidFill>
                  <a:srgbClr val="FFFFFF"/>
                </a:solidFill>
                <a:latin typeface="Tahoma"/>
                <a:cs typeface="Tahoma"/>
              </a:rPr>
              <a:t>портала </a:t>
            </a:r>
            <a:r>
              <a:rPr sz="2200" spc="150" dirty="0">
                <a:solidFill>
                  <a:srgbClr val="FFFFFF"/>
                </a:solidFill>
                <a:latin typeface="Tahoma"/>
                <a:cs typeface="Tahoma"/>
              </a:rPr>
              <a:t>Госуслуг</a:t>
            </a:r>
            <a:endParaRPr sz="2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200" spc="140" dirty="0">
                <a:solidFill>
                  <a:srgbClr val="FFFFFF"/>
                </a:solidFill>
                <a:latin typeface="Tahoma"/>
                <a:cs typeface="Tahoma"/>
              </a:rPr>
              <a:t>Это</a:t>
            </a:r>
            <a:r>
              <a:rPr sz="2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90" dirty="0">
                <a:solidFill>
                  <a:srgbClr val="FFFFFF"/>
                </a:solidFill>
                <a:latin typeface="Tahoma"/>
                <a:cs typeface="Tahoma"/>
              </a:rPr>
              <a:t>явные</a:t>
            </a:r>
            <a:r>
              <a:rPr sz="2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10" dirty="0">
                <a:solidFill>
                  <a:srgbClr val="FFFFFF"/>
                </a:solidFill>
                <a:latin typeface="Tahoma"/>
                <a:cs typeface="Tahoma"/>
              </a:rPr>
              <a:t>признаки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spc="185" dirty="0">
                <a:solidFill>
                  <a:srgbClr val="FFFFFF"/>
                </a:solidFill>
                <a:latin typeface="Tahoma"/>
                <a:cs typeface="Tahoma"/>
              </a:rPr>
              <a:t>фишинга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359142" y="5606541"/>
            <a:ext cx="846455" cy="171450"/>
            <a:chOff x="7359142" y="5606541"/>
            <a:chExt cx="846455" cy="171450"/>
          </a:xfrm>
        </p:grpSpPr>
        <p:sp>
          <p:nvSpPr>
            <p:cNvPr id="21" name="object 21"/>
            <p:cNvSpPr/>
            <p:nvPr/>
          </p:nvSpPr>
          <p:spPr>
            <a:xfrm>
              <a:off x="7365492" y="5612891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807211" y="0"/>
                  </a:moveTo>
                  <a:lnTo>
                    <a:pt x="26415" y="0"/>
                  </a:lnTo>
                  <a:lnTo>
                    <a:pt x="16127" y="2075"/>
                  </a:lnTo>
                  <a:lnTo>
                    <a:pt x="7731" y="7735"/>
                  </a:lnTo>
                  <a:lnTo>
                    <a:pt x="2073" y="16132"/>
                  </a:lnTo>
                  <a:lnTo>
                    <a:pt x="0" y="26416"/>
                  </a:lnTo>
                  <a:lnTo>
                    <a:pt x="0" y="132080"/>
                  </a:lnTo>
                  <a:lnTo>
                    <a:pt x="2073" y="142363"/>
                  </a:lnTo>
                  <a:lnTo>
                    <a:pt x="7731" y="150760"/>
                  </a:lnTo>
                  <a:lnTo>
                    <a:pt x="16127" y="156420"/>
                  </a:lnTo>
                  <a:lnTo>
                    <a:pt x="26415" y="158496"/>
                  </a:lnTo>
                  <a:lnTo>
                    <a:pt x="807211" y="158496"/>
                  </a:lnTo>
                  <a:lnTo>
                    <a:pt x="817500" y="156420"/>
                  </a:lnTo>
                  <a:lnTo>
                    <a:pt x="825896" y="150760"/>
                  </a:lnTo>
                  <a:lnTo>
                    <a:pt x="831554" y="142363"/>
                  </a:lnTo>
                  <a:lnTo>
                    <a:pt x="833627" y="132080"/>
                  </a:lnTo>
                  <a:lnTo>
                    <a:pt x="833627" y="26416"/>
                  </a:lnTo>
                  <a:lnTo>
                    <a:pt x="831554" y="16132"/>
                  </a:lnTo>
                  <a:lnTo>
                    <a:pt x="825896" y="7735"/>
                  </a:lnTo>
                  <a:lnTo>
                    <a:pt x="817500" y="2075"/>
                  </a:lnTo>
                  <a:lnTo>
                    <a:pt x="807211" y="0"/>
                  </a:lnTo>
                  <a:close/>
                </a:path>
              </a:pathLst>
            </a:custGeom>
            <a:solidFill>
              <a:srgbClr val="5C5A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365492" y="5612891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0" y="26416"/>
                  </a:moveTo>
                  <a:lnTo>
                    <a:pt x="2073" y="16132"/>
                  </a:lnTo>
                  <a:lnTo>
                    <a:pt x="7731" y="7735"/>
                  </a:lnTo>
                  <a:lnTo>
                    <a:pt x="16127" y="2075"/>
                  </a:lnTo>
                  <a:lnTo>
                    <a:pt x="26415" y="0"/>
                  </a:lnTo>
                  <a:lnTo>
                    <a:pt x="807211" y="0"/>
                  </a:lnTo>
                  <a:lnTo>
                    <a:pt x="817500" y="2075"/>
                  </a:lnTo>
                  <a:lnTo>
                    <a:pt x="825896" y="7735"/>
                  </a:lnTo>
                  <a:lnTo>
                    <a:pt x="831554" y="16132"/>
                  </a:lnTo>
                  <a:lnTo>
                    <a:pt x="833627" y="26416"/>
                  </a:lnTo>
                  <a:lnTo>
                    <a:pt x="833627" y="132080"/>
                  </a:lnTo>
                  <a:lnTo>
                    <a:pt x="831554" y="142363"/>
                  </a:lnTo>
                  <a:lnTo>
                    <a:pt x="825896" y="150760"/>
                  </a:lnTo>
                  <a:lnTo>
                    <a:pt x="817500" y="156420"/>
                  </a:lnTo>
                  <a:lnTo>
                    <a:pt x="807211" y="158496"/>
                  </a:lnTo>
                  <a:lnTo>
                    <a:pt x="26415" y="158496"/>
                  </a:lnTo>
                  <a:lnTo>
                    <a:pt x="16127" y="156420"/>
                  </a:lnTo>
                  <a:lnTo>
                    <a:pt x="7731" y="150760"/>
                  </a:lnTo>
                  <a:lnTo>
                    <a:pt x="2073" y="142363"/>
                  </a:lnTo>
                  <a:lnTo>
                    <a:pt x="0" y="132080"/>
                  </a:lnTo>
                  <a:lnTo>
                    <a:pt x="0" y="26416"/>
                  </a:lnTo>
                  <a:close/>
                </a:path>
              </a:pathLst>
            </a:custGeom>
            <a:ln w="12700">
              <a:solidFill>
                <a:srgbClr val="5C5A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1721083" y="6569980"/>
            <a:ext cx="254000" cy="24320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z="1400" spc="-70" dirty="0">
                <a:solidFill>
                  <a:srgbClr val="FFFFFF"/>
                </a:solidFill>
                <a:latin typeface="Verdana"/>
                <a:cs typeface="Verdana"/>
              </a:rPr>
              <a:t>11</a:t>
            </a:fld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26614" cy="170459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791967" y="795527"/>
            <a:ext cx="9400540" cy="6062980"/>
            <a:chOff x="2791967" y="795527"/>
            <a:chExt cx="9400540" cy="60629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77411" y="873251"/>
              <a:ext cx="8179307" cy="46939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776471" y="940307"/>
              <a:ext cx="1313815" cy="533400"/>
            </a:xfrm>
            <a:custGeom>
              <a:avLst/>
              <a:gdLst/>
              <a:ahLst/>
              <a:cxnLst/>
              <a:rect l="l" t="t" r="r" b="b"/>
              <a:pathLst>
                <a:path w="1313814" h="533400">
                  <a:moveTo>
                    <a:pt x="1313688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1313688" y="533400"/>
                  </a:lnTo>
                  <a:lnTo>
                    <a:pt x="13136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32475" y="940307"/>
              <a:ext cx="1333500" cy="533400"/>
            </a:xfrm>
            <a:custGeom>
              <a:avLst/>
              <a:gdLst/>
              <a:ahLst/>
              <a:cxnLst/>
              <a:rect l="l" t="t" r="r" b="b"/>
              <a:pathLst>
                <a:path w="1333500" h="533400">
                  <a:moveTo>
                    <a:pt x="13335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1333500" y="533400"/>
                  </a:lnTo>
                  <a:lnTo>
                    <a:pt x="1333500" y="0"/>
                  </a:lnTo>
                  <a:close/>
                </a:path>
              </a:pathLst>
            </a:custGeom>
            <a:solidFill>
              <a:srgbClr val="7C7D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91967" y="795527"/>
              <a:ext cx="9400032" cy="606246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365491" y="5597651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807211" y="0"/>
                  </a:moveTo>
                  <a:lnTo>
                    <a:pt x="26415" y="0"/>
                  </a:lnTo>
                  <a:lnTo>
                    <a:pt x="16127" y="2075"/>
                  </a:lnTo>
                  <a:lnTo>
                    <a:pt x="7731" y="7735"/>
                  </a:lnTo>
                  <a:lnTo>
                    <a:pt x="2073" y="16132"/>
                  </a:lnTo>
                  <a:lnTo>
                    <a:pt x="0" y="26416"/>
                  </a:lnTo>
                  <a:lnTo>
                    <a:pt x="0" y="132080"/>
                  </a:lnTo>
                  <a:lnTo>
                    <a:pt x="2073" y="142363"/>
                  </a:lnTo>
                  <a:lnTo>
                    <a:pt x="7731" y="150760"/>
                  </a:lnTo>
                  <a:lnTo>
                    <a:pt x="16127" y="156420"/>
                  </a:lnTo>
                  <a:lnTo>
                    <a:pt x="26415" y="158496"/>
                  </a:lnTo>
                  <a:lnTo>
                    <a:pt x="807211" y="158496"/>
                  </a:lnTo>
                  <a:lnTo>
                    <a:pt x="817500" y="156420"/>
                  </a:lnTo>
                  <a:lnTo>
                    <a:pt x="825896" y="150760"/>
                  </a:lnTo>
                  <a:lnTo>
                    <a:pt x="831554" y="142363"/>
                  </a:lnTo>
                  <a:lnTo>
                    <a:pt x="833627" y="132080"/>
                  </a:lnTo>
                  <a:lnTo>
                    <a:pt x="833627" y="26416"/>
                  </a:lnTo>
                  <a:lnTo>
                    <a:pt x="831554" y="16132"/>
                  </a:lnTo>
                  <a:lnTo>
                    <a:pt x="825896" y="7735"/>
                  </a:lnTo>
                  <a:lnTo>
                    <a:pt x="817500" y="2075"/>
                  </a:lnTo>
                  <a:lnTo>
                    <a:pt x="807211" y="0"/>
                  </a:lnTo>
                  <a:close/>
                </a:path>
              </a:pathLst>
            </a:custGeom>
            <a:solidFill>
              <a:srgbClr val="5C5A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65491" y="5597651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0" y="26416"/>
                  </a:moveTo>
                  <a:lnTo>
                    <a:pt x="2073" y="16132"/>
                  </a:lnTo>
                  <a:lnTo>
                    <a:pt x="7731" y="7735"/>
                  </a:lnTo>
                  <a:lnTo>
                    <a:pt x="16127" y="2075"/>
                  </a:lnTo>
                  <a:lnTo>
                    <a:pt x="26415" y="0"/>
                  </a:lnTo>
                  <a:lnTo>
                    <a:pt x="807211" y="0"/>
                  </a:lnTo>
                  <a:lnTo>
                    <a:pt x="817500" y="2075"/>
                  </a:lnTo>
                  <a:lnTo>
                    <a:pt x="825896" y="7735"/>
                  </a:lnTo>
                  <a:lnTo>
                    <a:pt x="831554" y="16132"/>
                  </a:lnTo>
                  <a:lnTo>
                    <a:pt x="833627" y="26416"/>
                  </a:lnTo>
                  <a:lnTo>
                    <a:pt x="833627" y="132080"/>
                  </a:lnTo>
                  <a:lnTo>
                    <a:pt x="831554" y="142363"/>
                  </a:lnTo>
                  <a:lnTo>
                    <a:pt x="825896" y="150760"/>
                  </a:lnTo>
                  <a:lnTo>
                    <a:pt x="817500" y="156420"/>
                  </a:lnTo>
                  <a:lnTo>
                    <a:pt x="807211" y="158496"/>
                  </a:lnTo>
                  <a:lnTo>
                    <a:pt x="26415" y="158496"/>
                  </a:lnTo>
                  <a:lnTo>
                    <a:pt x="16127" y="156420"/>
                  </a:lnTo>
                  <a:lnTo>
                    <a:pt x="7731" y="150760"/>
                  </a:lnTo>
                  <a:lnTo>
                    <a:pt x="2073" y="142363"/>
                  </a:lnTo>
                  <a:lnTo>
                    <a:pt x="0" y="132080"/>
                  </a:lnTo>
                  <a:lnTo>
                    <a:pt x="0" y="26416"/>
                  </a:lnTo>
                  <a:close/>
                </a:path>
              </a:pathLst>
            </a:custGeom>
            <a:ln w="12700">
              <a:solidFill>
                <a:srgbClr val="5C5A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466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5"/>
              </a:spcBef>
            </a:pPr>
            <a:r>
              <a:rPr sz="3200" b="1" spc="275" dirty="0">
                <a:latin typeface="Trebuchet MS"/>
                <a:cs typeface="Trebuchet MS"/>
              </a:rPr>
              <a:t>Ресурс</a:t>
            </a:r>
            <a:r>
              <a:rPr sz="3200" b="1" spc="-40" dirty="0">
                <a:latin typeface="Trebuchet MS"/>
                <a:cs typeface="Trebuchet MS"/>
              </a:rPr>
              <a:t> </a:t>
            </a:r>
            <a:r>
              <a:rPr sz="3200" b="1" spc="265" dirty="0">
                <a:latin typeface="Trebuchet MS"/>
                <a:cs typeface="Trebuchet MS"/>
              </a:rPr>
              <a:t>4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2166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12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2015" y="2674366"/>
            <a:ext cx="3051810" cy="2085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</a:pP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Изучите</a:t>
            </a:r>
            <a:r>
              <a:rPr sz="2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скриншот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ts val="2510"/>
              </a:lnSpc>
            </a:pP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течение</a:t>
            </a:r>
            <a:r>
              <a:rPr sz="2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75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2200" spc="-75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2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секунд</a:t>
            </a:r>
            <a:endParaRPr sz="2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460"/>
              </a:spcBef>
            </a:pPr>
            <a:endParaRPr sz="2200">
              <a:latin typeface="Tahoma"/>
              <a:cs typeface="Tahoma"/>
            </a:endParaRPr>
          </a:p>
          <a:p>
            <a:pPr marL="12700" marR="360680">
              <a:lnSpc>
                <a:spcPts val="2380"/>
              </a:lnSpc>
            </a:pPr>
            <a:r>
              <a:rPr sz="2200" spc="165" dirty="0">
                <a:solidFill>
                  <a:srgbClr val="FFFFFF"/>
                </a:solidFill>
                <a:latin typeface="Tahoma"/>
                <a:cs typeface="Tahoma"/>
              </a:rPr>
              <a:t>Как</a:t>
            </a:r>
            <a:r>
              <a:rPr sz="2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вам</a:t>
            </a:r>
            <a:r>
              <a:rPr sz="2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95" dirty="0">
                <a:solidFill>
                  <a:srgbClr val="FFFFFF"/>
                </a:solidFill>
                <a:latin typeface="Tahoma"/>
                <a:cs typeface="Tahoma"/>
              </a:rPr>
              <a:t>кажется, </a:t>
            </a:r>
            <a:r>
              <a:rPr sz="2200" spc="195" dirty="0">
                <a:solidFill>
                  <a:srgbClr val="FFFFFF"/>
                </a:solidFill>
                <a:latin typeface="Tahoma"/>
                <a:cs typeface="Tahoma"/>
              </a:rPr>
              <a:t>безопасен</a:t>
            </a:r>
            <a:r>
              <a:rPr sz="2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ли</a:t>
            </a:r>
            <a:r>
              <a:rPr sz="22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85" dirty="0">
                <a:solidFill>
                  <a:srgbClr val="FFFFFF"/>
                </a:solidFill>
                <a:latin typeface="Tahoma"/>
                <a:cs typeface="Tahoma"/>
              </a:rPr>
              <a:t>этот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ресурс?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26614" cy="170459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791967" y="795527"/>
            <a:ext cx="9400540" cy="6062980"/>
            <a:chOff x="2791967" y="795527"/>
            <a:chExt cx="9400540" cy="60629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77411" y="873251"/>
              <a:ext cx="8179307" cy="46939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776471" y="940307"/>
              <a:ext cx="1313815" cy="533400"/>
            </a:xfrm>
            <a:custGeom>
              <a:avLst/>
              <a:gdLst/>
              <a:ahLst/>
              <a:cxnLst/>
              <a:rect l="l" t="t" r="r" b="b"/>
              <a:pathLst>
                <a:path w="1313814" h="533400">
                  <a:moveTo>
                    <a:pt x="1313688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1313688" y="533400"/>
                  </a:lnTo>
                  <a:lnTo>
                    <a:pt x="13136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32475" y="940307"/>
              <a:ext cx="1333500" cy="533400"/>
            </a:xfrm>
            <a:custGeom>
              <a:avLst/>
              <a:gdLst/>
              <a:ahLst/>
              <a:cxnLst/>
              <a:rect l="l" t="t" r="r" b="b"/>
              <a:pathLst>
                <a:path w="1333500" h="533400">
                  <a:moveTo>
                    <a:pt x="13335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1333500" y="533400"/>
                  </a:lnTo>
                  <a:lnTo>
                    <a:pt x="1333500" y="0"/>
                  </a:lnTo>
                  <a:close/>
                </a:path>
              </a:pathLst>
            </a:custGeom>
            <a:solidFill>
              <a:srgbClr val="7C7D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91967" y="795527"/>
              <a:ext cx="9400032" cy="606246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365491" y="5597651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807211" y="0"/>
                  </a:moveTo>
                  <a:lnTo>
                    <a:pt x="26415" y="0"/>
                  </a:lnTo>
                  <a:lnTo>
                    <a:pt x="16127" y="2075"/>
                  </a:lnTo>
                  <a:lnTo>
                    <a:pt x="7731" y="7735"/>
                  </a:lnTo>
                  <a:lnTo>
                    <a:pt x="2073" y="16132"/>
                  </a:lnTo>
                  <a:lnTo>
                    <a:pt x="0" y="26416"/>
                  </a:lnTo>
                  <a:lnTo>
                    <a:pt x="0" y="132080"/>
                  </a:lnTo>
                  <a:lnTo>
                    <a:pt x="2073" y="142363"/>
                  </a:lnTo>
                  <a:lnTo>
                    <a:pt x="7731" y="150760"/>
                  </a:lnTo>
                  <a:lnTo>
                    <a:pt x="16127" y="156420"/>
                  </a:lnTo>
                  <a:lnTo>
                    <a:pt x="26415" y="158496"/>
                  </a:lnTo>
                  <a:lnTo>
                    <a:pt x="807211" y="158496"/>
                  </a:lnTo>
                  <a:lnTo>
                    <a:pt x="817500" y="156420"/>
                  </a:lnTo>
                  <a:lnTo>
                    <a:pt x="825896" y="150760"/>
                  </a:lnTo>
                  <a:lnTo>
                    <a:pt x="831554" y="142363"/>
                  </a:lnTo>
                  <a:lnTo>
                    <a:pt x="833627" y="132080"/>
                  </a:lnTo>
                  <a:lnTo>
                    <a:pt x="833627" y="26416"/>
                  </a:lnTo>
                  <a:lnTo>
                    <a:pt x="831554" y="16132"/>
                  </a:lnTo>
                  <a:lnTo>
                    <a:pt x="825896" y="7735"/>
                  </a:lnTo>
                  <a:lnTo>
                    <a:pt x="817500" y="2075"/>
                  </a:lnTo>
                  <a:lnTo>
                    <a:pt x="807211" y="0"/>
                  </a:lnTo>
                  <a:close/>
                </a:path>
              </a:pathLst>
            </a:custGeom>
            <a:solidFill>
              <a:srgbClr val="5C5A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65491" y="5597651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0" y="26416"/>
                  </a:moveTo>
                  <a:lnTo>
                    <a:pt x="2073" y="16132"/>
                  </a:lnTo>
                  <a:lnTo>
                    <a:pt x="7731" y="7735"/>
                  </a:lnTo>
                  <a:lnTo>
                    <a:pt x="16127" y="2075"/>
                  </a:lnTo>
                  <a:lnTo>
                    <a:pt x="26415" y="0"/>
                  </a:lnTo>
                  <a:lnTo>
                    <a:pt x="807211" y="0"/>
                  </a:lnTo>
                  <a:lnTo>
                    <a:pt x="817500" y="2075"/>
                  </a:lnTo>
                  <a:lnTo>
                    <a:pt x="825896" y="7735"/>
                  </a:lnTo>
                  <a:lnTo>
                    <a:pt x="831554" y="16132"/>
                  </a:lnTo>
                  <a:lnTo>
                    <a:pt x="833627" y="26416"/>
                  </a:lnTo>
                  <a:lnTo>
                    <a:pt x="833627" y="132080"/>
                  </a:lnTo>
                  <a:lnTo>
                    <a:pt x="831554" y="142363"/>
                  </a:lnTo>
                  <a:lnTo>
                    <a:pt x="825896" y="150760"/>
                  </a:lnTo>
                  <a:lnTo>
                    <a:pt x="817500" y="156420"/>
                  </a:lnTo>
                  <a:lnTo>
                    <a:pt x="807211" y="158496"/>
                  </a:lnTo>
                  <a:lnTo>
                    <a:pt x="26415" y="158496"/>
                  </a:lnTo>
                  <a:lnTo>
                    <a:pt x="16127" y="156420"/>
                  </a:lnTo>
                  <a:lnTo>
                    <a:pt x="7731" y="150760"/>
                  </a:lnTo>
                  <a:lnTo>
                    <a:pt x="2073" y="142363"/>
                  </a:lnTo>
                  <a:lnTo>
                    <a:pt x="0" y="132080"/>
                  </a:lnTo>
                  <a:lnTo>
                    <a:pt x="0" y="26416"/>
                  </a:lnTo>
                  <a:close/>
                </a:path>
              </a:pathLst>
            </a:custGeom>
            <a:ln w="12700">
              <a:solidFill>
                <a:srgbClr val="5C5A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82015" y="3025901"/>
            <a:ext cx="3030220" cy="126555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spc="100" dirty="0">
                <a:solidFill>
                  <a:srgbClr val="FFFFFF"/>
                </a:solidFill>
                <a:latin typeface="Tahoma"/>
                <a:cs typeface="Tahoma"/>
              </a:rPr>
              <a:t>Этот</a:t>
            </a:r>
            <a:r>
              <a:rPr sz="2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10" dirty="0">
                <a:solidFill>
                  <a:srgbClr val="FFFFFF"/>
                </a:solidFill>
                <a:latin typeface="Tahoma"/>
                <a:cs typeface="Tahoma"/>
              </a:rPr>
              <a:t>ресурс </a:t>
            </a:r>
            <a:r>
              <a:rPr sz="2200" b="1" spc="110" dirty="0">
                <a:solidFill>
                  <a:srgbClr val="FFFFFF"/>
                </a:solidFill>
                <a:latin typeface="Trebuchet MS"/>
                <a:cs typeface="Trebuchet MS"/>
              </a:rPr>
              <a:t>безопасен</a:t>
            </a:r>
            <a:r>
              <a:rPr sz="2200" spc="110" dirty="0">
                <a:solidFill>
                  <a:srgbClr val="FFFFFF"/>
                </a:solidFill>
                <a:latin typeface="Verdana"/>
                <a:cs typeface="Verdana"/>
              </a:rPr>
              <a:t>, </a:t>
            </a: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признаков</a:t>
            </a:r>
            <a:r>
              <a:rPr sz="2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85" dirty="0">
                <a:solidFill>
                  <a:srgbClr val="FFFFFF"/>
                </a:solidFill>
                <a:latin typeface="Tahoma"/>
                <a:cs typeface="Tahoma"/>
              </a:rPr>
              <a:t>фишинга </a:t>
            </a:r>
            <a:r>
              <a:rPr sz="2200" spc="175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2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50" dirty="0">
                <a:solidFill>
                  <a:srgbClr val="FFFFFF"/>
                </a:solidFill>
                <a:latin typeface="Tahoma"/>
                <a:cs typeface="Tahoma"/>
              </a:rPr>
              <a:t>нём</a:t>
            </a:r>
            <a:r>
              <a:rPr sz="2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20" dirty="0">
                <a:solidFill>
                  <a:srgbClr val="FFFFFF"/>
                </a:solidFill>
                <a:latin typeface="Tahoma"/>
                <a:cs typeface="Tahoma"/>
              </a:rPr>
              <a:t>нет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2166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13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466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5"/>
              </a:spcBef>
            </a:pPr>
            <a:r>
              <a:rPr sz="3200" b="1" spc="229" dirty="0">
                <a:latin typeface="Trebuchet MS"/>
                <a:cs typeface="Trebuchet MS"/>
              </a:rPr>
              <a:t>Ответ</a:t>
            </a:r>
            <a:r>
              <a:rPr sz="3200" b="1" spc="-65" dirty="0">
                <a:latin typeface="Trebuchet MS"/>
                <a:cs typeface="Trebuchet MS"/>
              </a:rPr>
              <a:t> </a:t>
            </a:r>
            <a:r>
              <a:rPr sz="3200" b="1" spc="265" dirty="0">
                <a:latin typeface="Trebuchet MS"/>
                <a:cs typeface="Trebuchet MS"/>
              </a:rPr>
              <a:t>4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27175"/>
            <a:ext cx="12192000" cy="5831205"/>
            <a:chOff x="0" y="1027175"/>
            <a:chExt cx="12192000" cy="5831205"/>
          </a:xfrm>
        </p:grpSpPr>
        <p:sp>
          <p:nvSpPr>
            <p:cNvPr id="3" name="object 3"/>
            <p:cNvSpPr/>
            <p:nvPr/>
          </p:nvSpPr>
          <p:spPr>
            <a:xfrm>
              <a:off x="0" y="1027175"/>
              <a:ext cx="12192000" cy="5831205"/>
            </a:xfrm>
            <a:custGeom>
              <a:avLst/>
              <a:gdLst/>
              <a:ahLst/>
              <a:cxnLst/>
              <a:rect l="l" t="t" r="r" b="b"/>
              <a:pathLst>
                <a:path w="12192000" h="5831205">
                  <a:moveTo>
                    <a:pt x="0" y="5830823"/>
                  </a:moveTo>
                  <a:lnTo>
                    <a:pt x="12192000" y="5830823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30823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9184" y="2503931"/>
              <a:ext cx="2994660" cy="16992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71771" y="2485643"/>
              <a:ext cx="2987039" cy="170840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47176" y="2542031"/>
              <a:ext cx="3020568" cy="169316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642350" y="2537205"/>
              <a:ext cx="3030220" cy="1703070"/>
            </a:xfrm>
            <a:custGeom>
              <a:avLst/>
              <a:gdLst/>
              <a:ahLst/>
              <a:cxnLst/>
              <a:rect l="l" t="t" r="r" b="b"/>
              <a:pathLst>
                <a:path w="3030220" h="1703070">
                  <a:moveTo>
                    <a:pt x="0" y="1702689"/>
                  </a:moveTo>
                  <a:lnTo>
                    <a:pt x="3030093" y="1702689"/>
                  </a:lnTo>
                  <a:lnTo>
                    <a:pt x="3030093" y="0"/>
                  </a:lnTo>
                  <a:lnTo>
                    <a:pt x="0" y="0"/>
                  </a:lnTo>
                  <a:lnTo>
                    <a:pt x="0" y="1702689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15874" y="4332782"/>
            <a:ext cx="2617470" cy="52324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1600" b="1" spc="150" dirty="0">
                <a:solidFill>
                  <a:srgbClr val="FFFFFF"/>
                </a:solidFill>
                <a:latin typeface="Trebuchet MS"/>
                <a:cs typeface="Trebuchet MS"/>
              </a:rPr>
              <a:t>Шаг</a:t>
            </a:r>
            <a:r>
              <a:rPr sz="160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-370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1600">
              <a:latin typeface="Trebuchet MS"/>
              <a:cs typeface="Trebuchet MS"/>
            </a:endParaRPr>
          </a:p>
          <a:p>
            <a:pPr marL="31750">
              <a:lnSpc>
                <a:spcPct val="100000"/>
              </a:lnSpc>
              <a:spcBef>
                <a:spcPts val="280"/>
              </a:spcBef>
            </a:pPr>
            <a:r>
              <a:rPr sz="1100" spc="90" dirty="0">
                <a:solidFill>
                  <a:srgbClr val="FFFFFF"/>
                </a:solidFill>
                <a:latin typeface="Tahoma"/>
                <a:cs typeface="Tahoma"/>
              </a:rPr>
              <a:t>Ссылка</a:t>
            </a:r>
            <a:r>
              <a:rPr sz="11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80" dirty="0">
                <a:solidFill>
                  <a:srgbClr val="FFFFFF"/>
                </a:solidFill>
                <a:latin typeface="Tahoma"/>
                <a:cs typeface="Tahoma"/>
              </a:rPr>
              <a:t>ведёт</a:t>
            </a:r>
            <a:r>
              <a:rPr sz="11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9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1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100" dirty="0">
                <a:solidFill>
                  <a:srgbClr val="FFFFFF"/>
                </a:solidFill>
                <a:latin typeface="Tahoma"/>
                <a:cs typeface="Tahoma"/>
              </a:rPr>
              <a:t>фишинговый</a:t>
            </a:r>
            <a:r>
              <a:rPr sz="11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55" dirty="0">
                <a:solidFill>
                  <a:srgbClr val="FFFFFF"/>
                </a:solidFill>
                <a:latin typeface="Tahoma"/>
                <a:cs typeface="Tahoma"/>
              </a:rPr>
              <a:t>сайт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9836" y="4990746"/>
            <a:ext cx="2652395" cy="51371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1600" b="1" spc="150" dirty="0">
                <a:solidFill>
                  <a:srgbClr val="FFFFFF"/>
                </a:solidFill>
                <a:latin typeface="Trebuchet MS"/>
                <a:cs typeface="Trebuchet MS"/>
              </a:rPr>
              <a:t>Шаг</a:t>
            </a:r>
            <a:r>
              <a:rPr sz="160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-50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1600">
              <a:latin typeface="Trebuchet MS"/>
              <a:cs typeface="Trebuchet MS"/>
            </a:endParaRPr>
          </a:p>
          <a:p>
            <a:pPr marL="17780">
              <a:lnSpc>
                <a:spcPct val="100000"/>
              </a:lnSpc>
              <a:spcBef>
                <a:spcPts val="250"/>
              </a:spcBef>
            </a:pPr>
            <a:r>
              <a:rPr sz="1100" spc="85" dirty="0">
                <a:solidFill>
                  <a:srgbClr val="FFFFFF"/>
                </a:solidFill>
                <a:latin typeface="Tahoma"/>
                <a:cs typeface="Tahoma"/>
              </a:rPr>
              <a:t>Пользователь</a:t>
            </a:r>
            <a:r>
              <a:rPr sz="11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85" dirty="0">
                <a:solidFill>
                  <a:srgbClr val="FFFFFF"/>
                </a:solidFill>
                <a:latin typeface="Tahoma"/>
                <a:cs typeface="Tahoma"/>
              </a:rPr>
              <a:t>вводит</a:t>
            </a:r>
            <a:r>
              <a:rPr sz="11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Tahoma"/>
                <a:cs typeface="Tahoma"/>
              </a:rPr>
              <a:t>логин/пароль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8008" y="5616939"/>
            <a:ext cx="2856230" cy="94297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600" b="1" spc="100" dirty="0">
                <a:solidFill>
                  <a:srgbClr val="FFFFFF"/>
                </a:solidFill>
                <a:latin typeface="Trebuchet MS"/>
                <a:cs typeface="Trebuchet MS"/>
              </a:rPr>
              <a:t>Результат</a:t>
            </a:r>
            <a:endParaRPr sz="1600">
              <a:latin typeface="Trebuchet MS"/>
              <a:cs typeface="Trebuchet MS"/>
            </a:endParaRPr>
          </a:p>
          <a:p>
            <a:pPr marL="20320" marR="5080">
              <a:lnSpc>
                <a:spcPct val="100000"/>
              </a:lnSpc>
              <a:spcBef>
                <a:spcPts val="550"/>
              </a:spcBef>
            </a:pPr>
            <a:r>
              <a:rPr sz="1100" spc="100" dirty="0">
                <a:solidFill>
                  <a:srgbClr val="FFFFFF"/>
                </a:solidFill>
                <a:latin typeface="Tahoma"/>
                <a:cs typeface="Tahoma"/>
              </a:rPr>
              <a:t>Преступник</a:t>
            </a:r>
            <a:r>
              <a:rPr sz="11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Tahoma"/>
                <a:cs typeface="Tahoma"/>
              </a:rPr>
              <a:t>получает</a:t>
            </a:r>
            <a:r>
              <a:rPr sz="11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75" dirty="0">
                <a:solidFill>
                  <a:srgbClr val="FFFFFF"/>
                </a:solidFill>
                <a:latin typeface="Tahoma"/>
                <a:cs typeface="Tahoma"/>
              </a:rPr>
              <a:t>учетные</a:t>
            </a:r>
            <a:r>
              <a:rPr sz="11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90" dirty="0">
                <a:solidFill>
                  <a:srgbClr val="FFFFFF"/>
                </a:solidFill>
                <a:latin typeface="Tahoma"/>
                <a:cs typeface="Tahoma"/>
              </a:rPr>
              <a:t>данные </a:t>
            </a:r>
            <a:r>
              <a:rPr sz="1100" spc="80" dirty="0">
                <a:solidFill>
                  <a:srgbClr val="FFFFFF"/>
                </a:solidFill>
                <a:latin typeface="Tahoma"/>
                <a:cs typeface="Tahoma"/>
              </a:rPr>
              <a:t>пользователя</a:t>
            </a:r>
            <a:r>
              <a:rPr sz="11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13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1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80" dirty="0">
                <a:solidFill>
                  <a:srgbClr val="FFFFFF"/>
                </a:solidFill>
                <a:latin typeface="Tahoma"/>
                <a:cs typeface="Tahoma"/>
              </a:rPr>
              <a:t>доступ</a:t>
            </a:r>
            <a:r>
              <a:rPr sz="11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8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1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Tahoma"/>
                <a:cs typeface="Tahoma"/>
              </a:rPr>
              <a:t>сервису,</a:t>
            </a:r>
            <a:endParaRPr sz="1100">
              <a:latin typeface="Tahoma"/>
              <a:cs typeface="Tahoma"/>
            </a:endParaRPr>
          </a:p>
          <a:p>
            <a:pPr marL="20320">
              <a:lnSpc>
                <a:spcPct val="100000"/>
              </a:lnSpc>
            </a:pPr>
            <a:r>
              <a:rPr sz="1100" spc="50" dirty="0">
                <a:solidFill>
                  <a:srgbClr val="FFFFFF"/>
                </a:solidFill>
                <a:latin typeface="Tahoma"/>
                <a:cs typeface="Tahoma"/>
              </a:rPr>
              <a:t>от</a:t>
            </a:r>
            <a:r>
              <a:rPr sz="11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85" dirty="0">
                <a:solidFill>
                  <a:srgbClr val="FFFFFF"/>
                </a:solidFill>
                <a:latin typeface="Tahoma"/>
                <a:cs typeface="Tahoma"/>
              </a:rPr>
              <a:t>которого</a:t>
            </a:r>
            <a:r>
              <a:rPr sz="11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114" dirty="0">
                <a:solidFill>
                  <a:srgbClr val="FFFFFF"/>
                </a:solidFill>
                <a:latin typeface="Tahoma"/>
                <a:cs typeface="Tahoma"/>
              </a:rPr>
              <a:t>они</a:t>
            </a:r>
            <a:r>
              <a:rPr sz="11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80" dirty="0">
                <a:solidFill>
                  <a:srgbClr val="FFFFFF"/>
                </a:solidFill>
                <a:latin typeface="Tahoma"/>
                <a:cs typeface="Tahoma"/>
              </a:rPr>
              <a:t>получены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04884" y="4314738"/>
            <a:ext cx="2508885" cy="121348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600" b="1" spc="150" dirty="0">
                <a:solidFill>
                  <a:srgbClr val="FFFFFF"/>
                </a:solidFill>
                <a:latin typeface="Trebuchet MS"/>
                <a:cs typeface="Trebuchet MS"/>
              </a:rPr>
              <a:t>Шаг</a:t>
            </a:r>
            <a:r>
              <a:rPr sz="160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-370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1600">
              <a:latin typeface="Trebuchet MS"/>
              <a:cs typeface="Trebuchet MS"/>
            </a:endParaRPr>
          </a:p>
          <a:p>
            <a:pPr marL="22225" marR="412115">
              <a:lnSpc>
                <a:spcPct val="100000"/>
              </a:lnSpc>
              <a:spcBef>
                <a:spcPts val="345"/>
              </a:spcBef>
            </a:pPr>
            <a:r>
              <a:rPr sz="1100" spc="85" dirty="0">
                <a:solidFill>
                  <a:srgbClr val="FFFFFF"/>
                </a:solidFill>
                <a:latin typeface="Tahoma"/>
                <a:cs typeface="Tahoma"/>
              </a:rPr>
              <a:t>Пользователь</a:t>
            </a:r>
            <a:r>
              <a:rPr sz="11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75" dirty="0">
                <a:solidFill>
                  <a:srgbClr val="FFFFFF"/>
                </a:solidFill>
                <a:latin typeface="Tahoma"/>
                <a:cs typeface="Tahoma"/>
              </a:rPr>
              <a:t>вводит </a:t>
            </a:r>
            <a:r>
              <a:rPr sz="1100" spc="95" dirty="0">
                <a:solidFill>
                  <a:srgbClr val="FFFFFF"/>
                </a:solidFill>
                <a:latin typeface="Tahoma"/>
                <a:cs typeface="Tahoma"/>
              </a:rPr>
              <a:t>конфиденциальные</a:t>
            </a:r>
            <a:r>
              <a:rPr sz="11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90" dirty="0">
                <a:solidFill>
                  <a:srgbClr val="FFFFFF"/>
                </a:solidFill>
                <a:latin typeface="Tahoma"/>
                <a:cs typeface="Tahoma"/>
              </a:rPr>
              <a:t>данные</a:t>
            </a:r>
            <a:endParaRPr sz="1100">
              <a:latin typeface="Tahoma"/>
              <a:cs typeface="Tahoma"/>
            </a:endParaRPr>
          </a:p>
          <a:p>
            <a:pPr marL="13335">
              <a:lnSpc>
                <a:spcPct val="100000"/>
              </a:lnSpc>
              <a:spcBef>
                <a:spcPts val="415"/>
              </a:spcBef>
            </a:pPr>
            <a:r>
              <a:rPr sz="1600" b="1" spc="150" dirty="0">
                <a:solidFill>
                  <a:srgbClr val="FFFFFF"/>
                </a:solidFill>
                <a:latin typeface="Trebuchet MS"/>
                <a:cs typeface="Trebuchet MS"/>
              </a:rPr>
              <a:t>Шаг</a:t>
            </a:r>
            <a:r>
              <a:rPr sz="160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-50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1600">
              <a:latin typeface="Trebuchet MS"/>
              <a:cs typeface="Trebuchet MS"/>
            </a:endParaRPr>
          </a:p>
          <a:p>
            <a:pPr marL="24130">
              <a:lnSpc>
                <a:spcPct val="100000"/>
              </a:lnSpc>
              <a:spcBef>
                <a:spcPts val="305"/>
              </a:spcBef>
            </a:pPr>
            <a:r>
              <a:rPr sz="1100" spc="100" dirty="0">
                <a:solidFill>
                  <a:srgbClr val="FFFFFF"/>
                </a:solidFill>
                <a:latin typeface="Tahoma"/>
                <a:cs typeface="Tahoma"/>
              </a:rPr>
              <a:t>Нажимает</a:t>
            </a:r>
            <a:r>
              <a:rPr sz="11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9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1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90" dirty="0">
                <a:solidFill>
                  <a:srgbClr val="FFFFFF"/>
                </a:solidFill>
                <a:latin typeface="Tahoma"/>
                <a:cs typeface="Tahoma"/>
              </a:rPr>
              <a:t>кнопку</a:t>
            </a:r>
            <a:r>
              <a:rPr sz="11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40" dirty="0">
                <a:solidFill>
                  <a:srgbClr val="FFFFFF"/>
                </a:solidFill>
                <a:latin typeface="Tahoma"/>
                <a:cs typeface="Tahoma"/>
              </a:rPr>
              <a:t>«Отправить»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44466" y="4317567"/>
            <a:ext cx="3805554" cy="207645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570"/>
              </a:spcBef>
            </a:pPr>
            <a:r>
              <a:rPr sz="1600" b="1" spc="145" dirty="0">
                <a:solidFill>
                  <a:srgbClr val="FFFFFF"/>
                </a:solidFill>
                <a:latin typeface="Trebuchet MS"/>
                <a:cs typeface="Trebuchet MS"/>
              </a:rPr>
              <a:t>Шаг</a:t>
            </a:r>
            <a:r>
              <a:rPr sz="160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-370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1600">
              <a:latin typeface="Trebuchet MS"/>
              <a:cs typeface="Trebuchet MS"/>
            </a:endParaRPr>
          </a:p>
          <a:p>
            <a:pPr marL="25400">
              <a:lnSpc>
                <a:spcPct val="100000"/>
              </a:lnSpc>
              <a:spcBef>
                <a:spcPts val="325"/>
              </a:spcBef>
            </a:pPr>
            <a:r>
              <a:rPr sz="1100" spc="85" dirty="0">
                <a:solidFill>
                  <a:srgbClr val="FFFFFF"/>
                </a:solidFill>
                <a:latin typeface="Tahoma"/>
                <a:cs typeface="Tahoma"/>
              </a:rPr>
              <a:t>Пользователь</a:t>
            </a:r>
            <a:r>
              <a:rPr sz="11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75" dirty="0">
                <a:solidFill>
                  <a:srgbClr val="FFFFFF"/>
                </a:solidFill>
                <a:latin typeface="Tahoma"/>
                <a:cs typeface="Tahoma"/>
              </a:rPr>
              <a:t>получает</a:t>
            </a:r>
            <a:r>
              <a:rPr sz="11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9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1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114" dirty="0">
                <a:solidFill>
                  <a:srgbClr val="FFFFFF"/>
                </a:solidFill>
                <a:latin typeface="Tahoma"/>
                <a:cs typeface="Tahoma"/>
              </a:rPr>
              <a:t>письме</a:t>
            </a:r>
            <a:r>
              <a:rPr sz="11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105" dirty="0">
                <a:solidFill>
                  <a:srgbClr val="FFFFFF"/>
                </a:solidFill>
                <a:latin typeface="Tahoma"/>
                <a:cs typeface="Tahoma"/>
              </a:rPr>
              <a:t>исполняемый</a:t>
            </a:r>
            <a:endParaRPr sz="1100">
              <a:latin typeface="Tahoma"/>
              <a:cs typeface="Tahoma"/>
            </a:endParaRPr>
          </a:p>
          <a:p>
            <a:pPr marL="25400">
              <a:lnSpc>
                <a:spcPct val="100000"/>
              </a:lnSpc>
            </a:pPr>
            <a:r>
              <a:rPr sz="1100" spc="-75" dirty="0">
                <a:solidFill>
                  <a:srgbClr val="FFFFFF"/>
                </a:solidFill>
                <a:latin typeface="Verdana"/>
                <a:cs typeface="Verdana"/>
              </a:rPr>
              <a:t>(.exe</a:t>
            </a:r>
            <a:r>
              <a:rPr sz="1100" spc="-75" dirty="0">
                <a:solidFill>
                  <a:srgbClr val="FFFFFF"/>
                </a:solidFill>
                <a:latin typeface="Tahoma"/>
                <a:cs typeface="Tahoma"/>
              </a:rPr>
              <a:t>)</a:t>
            </a:r>
            <a:r>
              <a:rPr sz="11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105" dirty="0">
                <a:solidFill>
                  <a:srgbClr val="FFFFFF"/>
                </a:solidFill>
                <a:latin typeface="Tahoma"/>
                <a:cs typeface="Tahoma"/>
              </a:rPr>
              <a:t>либо</a:t>
            </a:r>
            <a:r>
              <a:rPr sz="11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105" dirty="0">
                <a:solidFill>
                  <a:srgbClr val="FFFFFF"/>
                </a:solidFill>
                <a:latin typeface="Tahoma"/>
                <a:cs typeface="Tahoma"/>
              </a:rPr>
              <a:t>ассоциированный</a:t>
            </a:r>
            <a:r>
              <a:rPr sz="11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-75" dirty="0">
                <a:solidFill>
                  <a:srgbClr val="FFFFFF"/>
                </a:solidFill>
                <a:latin typeface="Tahoma"/>
                <a:cs typeface="Tahoma"/>
              </a:rPr>
              <a:t>(</a:t>
            </a:r>
            <a:r>
              <a:rPr sz="1100" spc="-75" dirty="0">
                <a:solidFill>
                  <a:srgbClr val="FFFFFF"/>
                </a:solidFill>
                <a:latin typeface="Verdana"/>
                <a:cs typeface="Verdana"/>
              </a:rPr>
              <a:t>xls,</a:t>
            </a:r>
            <a:r>
              <a:rPr sz="1100" spc="-60" dirty="0">
                <a:solidFill>
                  <a:srgbClr val="FFFFFF"/>
                </a:solidFill>
                <a:latin typeface="Verdana"/>
                <a:cs typeface="Verdana"/>
              </a:rPr>
              <a:t> rtf,</a:t>
            </a:r>
            <a:r>
              <a:rPr sz="11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doc,</a:t>
            </a:r>
            <a:r>
              <a:rPr sz="11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msi</a:t>
            </a:r>
            <a:r>
              <a:rPr sz="1100" spc="-10" dirty="0">
                <a:solidFill>
                  <a:srgbClr val="FFFFFF"/>
                </a:solidFill>
                <a:latin typeface="Tahoma"/>
                <a:cs typeface="Tahoma"/>
              </a:rPr>
              <a:t>)</a:t>
            </a:r>
            <a:r>
              <a:rPr sz="11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50" dirty="0">
                <a:solidFill>
                  <a:srgbClr val="FFFFFF"/>
                </a:solidFill>
                <a:latin typeface="Tahoma"/>
                <a:cs typeface="Tahoma"/>
              </a:rPr>
              <a:t>файл</a:t>
            </a:r>
            <a:endParaRPr sz="1100">
              <a:latin typeface="Tahoma"/>
              <a:cs typeface="Tahoma"/>
            </a:endParaRPr>
          </a:p>
          <a:p>
            <a:pPr marL="18415">
              <a:lnSpc>
                <a:spcPct val="100000"/>
              </a:lnSpc>
              <a:spcBef>
                <a:spcPts val="400"/>
              </a:spcBef>
            </a:pPr>
            <a:r>
              <a:rPr sz="1600" b="1" spc="150" dirty="0">
                <a:solidFill>
                  <a:srgbClr val="FFFFFF"/>
                </a:solidFill>
                <a:latin typeface="Trebuchet MS"/>
                <a:cs typeface="Trebuchet MS"/>
              </a:rPr>
              <a:t>Шаг</a:t>
            </a:r>
            <a:r>
              <a:rPr sz="160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-50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1600">
              <a:latin typeface="Trebuchet MS"/>
              <a:cs typeface="Trebuchet MS"/>
            </a:endParaRPr>
          </a:p>
          <a:p>
            <a:pPr marL="17145" marR="115570">
              <a:lnSpc>
                <a:spcPct val="100000"/>
              </a:lnSpc>
              <a:spcBef>
                <a:spcPts val="70"/>
              </a:spcBef>
            </a:pPr>
            <a:r>
              <a:rPr sz="1100" spc="110" dirty="0">
                <a:solidFill>
                  <a:srgbClr val="FFFFFF"/>
                </a:solidFill>
                <a:latin typeface="Tahoma"/>
                <a:cs typeface="Tahoma"/>
              </a:rPr>
              <a:t>Двойной</a:t>
            </a:r>
            <a:r>
              <a:rPr sz="11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90" dirty="0">
                <a:solidFill>
                  <a:srgbClr val="FFFFFF"/>
                </a:solidFill>
                <a:latin typeface="Tahoma"/>
                <a:cs typeface="Tahoma"/>
              </a:rPr>
              <a:t>клик</a:t>
            </a:r>
            <a:r>
              <a:rPr sz="11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110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11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Tahoma"/>
                <a:cs typeface="Tahoma"/>
              </a:rPr>
              <a:t>файлу</a:t>
            </a:r>
            <a:r>
              <a:rPr sz="11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100" dirty="0">
                <a:solidFill>
                  <a:srgbClr val="FFFFFF"/>
                </a:solidFill>
                <a:latin typeface="Tahoma"/>
                <a:cs typeface="Tahoma"/>
              </a:rPr>
              <a:t>приводит</a:t>
            </a:r>
            <a:r>
              <a:rPr sz="11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8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1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85" dirty="0">
                <a:solidFill>
                  <a:srgbClr val="FFFFFF"/>
                </a:solidFill>
                <a:latin typeface="Tahoma"/>
                <a:cs typeface="Tahoma"/>
              </a:rPr>
              <a:t>его</a:t>
            </a:r>
            <a:r>
              <a:rPr sz="11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Tahoma"/>
                <a:cs typeface="Tahoma"/>
              </a:rPr>
              <a:t>открытию </a:t>
            </a:r>
            <a:r>
              <a:rPr sz="1100" spc="13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1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Tahoma"/>
                <a:cs typeface="Tahoma"/>
              </a:rPr>
              <a:t>запуску</a:t>
            </a:r>
            <a:endParaRPr sz="1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600" b="1" spc="100" dirty="0">
                <a:solidFill>
                  <a:srgbClr val="FFFFFF"/>
                </a:solidFill>
                <a:latin typeface="Trebuchet MS"/>
                <a:cs typeface="Trebuchet MS"/>
              </a:rPr>
              <a:t>Результат</a:t>
            </a:r>
            <a:endParaRPr sz="1600">
              <a:latin typeface="Trebuchet MS"/>
              <a:cs typeface="Trebuchet MS"/>
            </a:endParaRPr>
          </a:p>
          <a:p>
            <a:pPr marL="32384">
              <a:lnSpc>
                <a:spcPct val="100000"/>
              </a:lnSpc>
              <a:spcBef>
                <a:spcPts val="640"/>
              </a:spcBef>
            </a:pPr>
            <a:r>
              <a:rPr sz="1100" spc="100" dirty="0">
                <a:solidFill>
                  <a:srgbClr val="FFFFFF"/>
                </a:solidFill>
                <a:latin typeface="Tahoma"/>
                <a:cs typeface="Tahoma"/>
              </a:rPr>
              <a:t>Преступник</a:t>
            </a:r>
            <a:r>
              <a:rPr sz="11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Tahoma"/>
                <a:cs typeface="Tahoma"/>
              </a:rPr>
              <a:t>получает</a:t>
            </a:r>
            <a:r>
              <a:rPr sz="11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95" dirty="0">
                <a:solidFill>
                  <a:srgbClr val="FFFFFF"/>
                </a:solidFill>
                <a:latin typeface="Tahoma"/>
                <a:cs typeface="Tahoma"/>
              </a:rPr>
              <a:t>удаленный</a:t>
            </a:r>
            <a:r>
              <a:rPr sz="11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Tahoma"/>
                <a:cs typeface="Tahoma"/>
              </a:rPr>
              <a:t>доступ</a:t>
            </a:r>
            <a:endParaRPr sz="1100">
              <a:latin typeface="Tahoma"/>
              <a:cs typeface="Tahoma"/>
            </a:endParaRPr>
          </a:p>
          <a:p>
            <a:pPr marL="32384">
              <a:lnSpc>
                <a:spcPct val="100000"/>
              </a:lnSpc>
              <a:spcBef>
                <a:spcPts val="5"/>
              </a:spcBef>
            </a:pPr>
            <a:r>
              <a:rPr sz="1100" spc="8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1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75" dirty="0">
                <a:solidFill>
                  <a:srgbClr val="FFFFFF"/>
                </a:solidFill>
                <a:latin typeface="Tahoma"/>
                <a:cs typeface="Tahoma"/>
              </a:rPr>
              <a:t>устройству/внедряет</a:t>
            </a:r>
            <a:r>
              <a:rPr sz="11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80" dirty="0">
                <a:solidFill>
                  <a:srgbClr val="FFFFFF"/>
                </a:solidFill>
                <a:latin typeface="Tahoma"/>
                <a:cs typeface="Tahoma"/>
              </a:rPr>
              <a:t>логгер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608821" y="5603657"/>
            <a:ext cx="2856865" cy="788035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600" b="1" spc="100" dirty="0">
                <a:solidFill>
                  <a:srgbClr val="FFFFFF"/>
                </a:solidFill>
                <a:latin typeface="Trebuchet MS"/>
                <a:cs typeface="Trebuchet MS"/>
              </a:rPr>
              <a:t>Результат</a:t>
            </a:r>
            <a:endParaRPr sz="1600">
              <a:latin typeface="Trebuchet MS"/>
              <a:cs typeface="Trebuchet MS"/>
            </a:endParaRPr>
          </a:p>
          <a:p>
            <a:pPr marL="21590" marR="5080">
              <a:lnSpc>
                <a:spcPct val="100000"/>
              </a:lnSpc>
              <a:spcBef>
                <a:spcPts val="590"/>
              </a:spcBef>
            </a:pPr>
            <a:r>
              <a:rPr sz="1100" spc="100" dirty="0">
                <a:solidFill>
                  <a:srgbClr val="FFFFFF"/>
                </a:solidFill>
                <a:latin typeface="Tahoma"/>
                <a:cs typeface="Tahoma"/>
              </a:rPr>
              <a:t>Преступник</a:t>
            </a:r>
            <a:r>
              <a:rPr sz="11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Tahoma"/>
                <a:cs typeface="Tahoma"/>
              </a:rPr>
              <a:t>получает</a:t>
            </a:r>
            <a:r>
              <a:rPr sz="11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то,</a:t>
            </a:r>
            <a:r>
              <a:rPr sz="11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55" dirty="0">
                <a:solidFill>
                  <a:srgbClr val="FFFFFF"/>
                </a:solidFill>
                <a:latin typeface="Tahoma"/>
                <a:cs typeface="Tahoma"/>
              </a:rPr>
              <a:t>что</a:t>
            </a:r>
            <a:r>
              <a:rPr sz="11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75" dirty="0">
                <a:solidFill>
                  <a:srgbClr val="FFFFFF"/>
                </a:solidFill>
                <a:latin typeface="Tahoma"/>
                <a:cs typeface="Tahoma"/>
              </a:rPr>
              <a:t>отправил </a:t>
            </a:r>
            <a:r>
              <a:rPr sz="1100" spc="70" dirty="0">
                <a:solidFill>
                  <a:srgbClr val="FFFFFF"/>
                </a:solidFill>
                <a:latin typeface="Tahoma"/>
                <a:cs typeface="Tahoma"/>
              </a:rPr>
              <a:t>пользователь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594083" y="6411874"/>
            <a:ext cx="1905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20" dirty="0">
                <a:solidFill>
                  <a:srgbClr val="FFFFFF"/>
                </a:solidFill>
                <a:latin typeface="Verdana"/>
                <a:cs typeface="Verdana"/>
              </a:rPr>
              <a:t>15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325880" y="1239011"/>
            <a:ext cx="9627870" cy="1354455"/>
            <a:chOff x="1325880" y="1239011"/>
            <a:chExt cx="9627870" cy="1354455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25880" y="1243583"/>
              <a:ext cx="1338833" cy="134950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31536" y="1239011"/>
              <a:ext cx="1338834" cy="134950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13391" y="1242059"/>
              <a:ext cx="1340357" cy="1349502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489328" y="1662430"/>
            <a:ext cx="1026794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77470">
              <a:lnSpc>
                <a:spcPct val="100000"/>
              </a:lnSpc>
              <a:spcBef>
                <a:spcPts val="105"/>
              </a:spcBef>
            </a:pPr>
            <a:r>
              <a:rPr sz="1400" b="1" spc="95" dirty="0">
                <a:latin typeface="Trebuchet MS"/>
                <a:cs typeface="Trebuchet MS"/>
              </a:rPr>
              <a:t>Переход </a:t>
            </a:r>
            <a:r>
              <a:rPr sz="1400" b="1" spc="125" dirty="0">
                <a:latin typeface="Trebuchet MS"/>
                <a:cs typeface="Trebuchet MS"/>
              </a:rPr>
              <a:t>по</a:t>
            </a:r>
            <a:r>
              <a:rPr sz="1400" b="1" spc="-20" dirty="0">
                <a:latin typeface="Trebuchet MS"/>
                <a:cs typeface="Trebuchet MS"/>
              </a:rPr>
              <a:t> </a:t>
            </a:r>
            <a:r>
              <a:rPr sz="1400" b="1" spc="100" dirty="0">
                <a:latin typeface="Trebuchet MS"/>
                <a:cs typeface="Trebuchet MS"/>
              </a:rPr>
              <a:t>ссылке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606922" y="1658493"/>
            <a:ext cx="100266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spc="114" dirty="0">
                <a:latin typeface="Trebuchet MS"/>
                <a:cs typeface="Trebuchet MS"/>
              </a:rPr>
              <a:t>Открытие</a:t>
            </a:r>
            <a:endParaRPr sz="14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400" b="1" spc="90" dirty="0">
                <a:latin typeface="Trebuchet MS"/>
                <a:cs typeface="Trebuchet MS"/>
              </a:rPr>
              <a:t>файла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682353" y="1651762"/>
            <a:ext cx="121158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0985" marR="5080" indent="-248920">
              <a:lnSpc>
                <a:spcPct val="100000"/>
              </a:lnSpc>
              <a:spcBef>
                <a:spcPts val="105"/>
              </a:spcBef>
            </a:pPr>
            <a:r>
              <a:rPr sz="1400" b="1" spc="110" dirty="0">
                <a:latin typeface="Trebuchet MS"/>
                <a:cs typeface="Trebuchet MS"/>
              </a:rPr>
              <a:t>Заполнение </a:t>
            </a:r>
            <a:r>
              <a:rPr sz="1400" b="1" spc="105" dirty="0">
                <a:latin typeface="Trebuchet MS"/>
                <a:cs typeface="Trebuchet MS"/>
              </a:rPr>
              <a:t>формы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3" name="object 23"/>
            <p:cNvSpPr/>
            <p:nvPr/>
          </p:nvSpPr>
          <p:spPr>
            <a:xfrm>
              <a:off x="3957574" y="1027175"/>
              <a:ext cx="4361180" cy="5831205"/>
            </a:xfrm>
            <a:custGeom>
              <a:avLst/>
              <a:gdLst/>
              <a:ahLst/>
              <a:cxnLst/>
              <a:rect l="l" t="t" r="r" b="b"/>
              <a:pathLst>
                <a:path w="4361180" h="5831205">
                  <a:moveTo>
                    <a:pt x="50800" y="0"/>
                  </a:moveTo>
                  <a:lnTo>
                    <a:pt x="0" y="0"/>
                  </a:lnTo>
                  <a:lnTo>
                    <a:pt x="0" y="5830824"/>
                  </a:lnTo>
                  <a:lnTo>
                    <a:pt x="50800" y="5830824"/>
                  </a:lnTo>
                  <a:lnTo>
                    <a:pt x="50800" y="0"/>
                  </a:lnTo>
                  <a:close/>
                </a:path>
                <a:path w="4361180" h="5831205">
                  <a:moveTo>
                    <a:pt x="4360672" y="0"/>
                  </a:moveTo>
                  <a:lnTo>
                    <a:pt x="4309872" y="0"/>
                  </a:lnTo>
                  <a:lnTo>
                    <a:pt x="4309872" y="5830824"/>
                  </a:lnTo>
                  <a:lnTo>
                    <a:pt x="4360672" y="5830824"/>
                  </a:lnTo>
                  <a:lnTo>
                    <a:pt x="4360672" y="0"/>
                  </a:lnTo>
                  <a:close/>
                </a:path>
              </a:pathLst>
            </a:custGeom>
            <a:solidFill>
              <a:srgbClr val="EF0E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0" y="0"/>
              <a:ext cx="12192000" cy="1027430"/>
            </a:xfrm>
            <a:custGeom>
              <a:avLst/>
              <a:gdLst/>
              <a:ahLst/>
              <a:cxnLst/>
              <a:rect l="l" t="t" r="r" b="b"/>
              <a:pathLst>
                <a:path w="12192000" h="1027430">
                  <a:moveTo>
                    <a:pt x="12192000" y="0"/>
                  </a:moveTo>
                  <a:lnTo>
                    <a:pt x="0" y="0"/>
                  </a:lnTo>
                  <a:lnTo>
                    <a:pt x="0" y="1027176"/>
                  </a:lnTo>
                  <a:lnTo>
                    <a:pt x="12192000" y="102717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280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3600" spc="310" dirty="0"/>
              <a:t>Как</a:t>
            </a:r>
            <a:r>
              <a:rPr sz="3600" spc="-135" dirty="0"/>
              <a:t> </a:t>
            </a:r>
            <a:r>
              <a:rPr sz="3600" spc="340" dirty="0"/>
              <a:t>происходит</a:t>
            </a:r>
            <a:r>
              <a:rPr sz="3600" spc="-105" dirty="0"/>
              <a:t> </a:t>
            </a:r>
            <a:r>
              <a:rPr sz="3600" spc="350" dirty="0"/>
              <a:t>фишинговая</a:t>
            </a:r>
            <a:r>
              <a:rPr sz="3600" spc="-110" dirty="0"/>
              <a:t> </a:t>
            </a:r>
            <a:r>
              <a:rPr sz="3600" spc="335" dirty="0"/>
              <a:t>кража</a:t>
            </a:r>
            <a:endParaRPr sz="36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25400"/>
            <a:ext cx="12192000" cy="6908800"/>
            <a:chOff x="0" y="-25400"/>
            <a:chExt cx="12192000" cy="69088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7136130" cy="6858000"/>
            </a:xfrm>
            <a:custGeom>
              <a:avLst/>
              <a:gdLst/>
              <a:ahLst/>
              <a:cxnLst/>
              <a:rect l="l" t="t" r="r" b="b"/>
              <a:pathLst>
                <a:path w="7136130" h="6858000">
                  <a:moveTo>
                    <a:pt x="0" y="6858000"/>
                  </a:moveTo>
                  <a:lnTo>
                    <a:pt x="7136130" y="6858000"/>
                  </a:lnTo>
                  <a:lnTo>
                    <a:pt x="713613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136130" y="0"/>
              <a:ext cx="5055870" cy="6858000"/>
            </a:xfrm>
            <a:custGeom>
              <a:avLst/>
              <a:gdLst/>
              <a:ahLst/>
              <a:cxnLst/>
              <a:rect l="l" t="t" r="r" b="b"/>
              <a:pathLst>
                <a:path w="5055870" h="6858000">
                  <a:moveTo>
                    <a:pt x="5055870" y="6857996"/>
                  </a:moveTo>
                  <a:lnTo>
                    <a:pt x="5055870" y="0"/>
                  </a:lnTo>
                  <a:lnTo>
                    <a:pt x="0" y="0"/>
                  </a:lnTo>
                  <a:lnTo>
                    <a:pt x="0" y="6857996"/>
                  </a:lnTo>
                  <a:lnTo>
                    <a:pt x="5055870" y="68579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6130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0"/>
                  </a:moveTo>
                  <a:lnTo>
                    <a:pt x="0" y="6857996"/>
                  </a:lnTo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97483" y="261569"/>
            <a:ext cx="6201410" cy="1233805"/>
          </a:xfrm>
          <a:prstGeom prst="rect">
            <a:avLst/>
          </a:prstGeom>
        </p:spPr>
        <p:txBody>
          <a:bodyPr vert="horz" wrap="square" lIns="0" tIns="142240" rIns="0" bIns="0" rtlCol="0">
            <a:spAutoFit/>
          </a:bodyPr>
          <a:lstStyle/>
          <a:p>
            <a:pPr marL="12700" marR="5080">
              <a:lnSpc>
                <a:spcPts val="4230"/>
              </a:lnSpc>
              <a:spcBef>
                <a:spcPts val="1120"/>
              </a:spcBef>
            </a:pPr>
            <a:r>
              <a:rPr spc="395" dirty="0">
                <a:solidFill>
                  <a:srgbClr val="FFFFFF"/>
                </a:solidFill>
              </a:rPr>
              <a:t>Некоторые</a:t>
            </a:r>
            <a:r>
              <a:rPr spc="-200" dirty="0">
                <a:solidFill>
                  <a:srgbClr val="FFFFFF"/>
                </a:solidFill>
              </a:rPr>
              <a:t> </a:t>
            </a:r>
            <a:r>
              <a:rPr spc="500" dirty="0">
                <a:solidFill>
                  <a:srgbClr val="FFFFFF"/>
                </a:solidFill>
              </a:rPr>
              <a:t>примеры </a:t>
            </a:r>
            <a:r>
              <a:rPr spc="385" dirty="0">
                <a:solidFill>
                  <a:srgbClr val="FFFFFF"/>
                </a:solidFill>
              </a:rPr>
              <a:t>фишинга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705612" y="434340"/>
            <a:ext cx="8133715" cy="6170930"/>
            <a:chOff x="705612" y="434340"/>
            <a:chExt cx="8133715" cy="617093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5612" y="1906523"/>
              <a:ext cx="626363" cy="62636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8660" y="2889504"/>
              <a:ext cx="664464" cy="66446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1520" y="3945636"/>
              <a:ext cx="586740" cy="58673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00188" y="434340"/>
              <a:ext cx="1239011" cy="12390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1520" y="5061204"/>
              <a:ext cx="586740" cy="58674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1520" y="6018275"/>
              <a:ext cx="586740" cy="58674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1738864" y="6443573"/>
            <a:ext cx="1981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90" dirty="0">
                <a:latin typeface="Verdana"/>
                <a:cs typeface="Verdana"/>
              </a:rPr>
              <a:t>16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566786" y="2262632"/>
            <a:ext cx="4066540" cy="3377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16535">
              <a:lnSpc>
                <a:spcPct val="100000"/>
              </a:lnSpc>
              <a:spcBef>
                <a:spcPts val="100"/>
              </a:spcBef>
            </a:pPr>
            <a:r>
              <a:rPr sz="1800" b="1" spc="200" dirty="0">
                <a:latin typeface="Trebuchet MS"/>
                <a:cs typeface="Trebuchet MS"/>
              </a:rPr>
              <a:t>Мошенники</a:t>
            </a:r>
            <a:r>
              <a:rPr sz="1800" b="1" spc="-25" dirty="0">
                <a:latin typeface="Trebuchet MS"/>
                <a:cs typeface="Trebuchet MS"/>
              </a:rPr>
              <a:t> </a:t>
            </a:r>
            <a:r>
              <a:rPr sz="1800" b="1" spc="229" dirty="0">
                <a:latin typeface="Trebuchet MS"/>
                <a:cs typeface="Trebuchet MS"/>
              </a:rPr>
              <a:t>–</a:t>
            </a:r>
            <a:r>
              <a:rPr sz="1800" b="1" spc="-20" dirty="0">
                <a:latin typeface="Trebuchet MS"/>
                <a:cs typeface="Trebuchet MS"/>
              </a:rPr>
              <a:t> </a:t>
            </a:r>
            <a:r>
              <a:rPr sz="1800" b="1" spc="155" dirty="0">
                <a:latin typeface="Trebuchet MS"/>
                <a:cs typeface="Trebuchet MS"/>
              </a:rPr>
              <a:t>хорошие </a:t>
            </a:r>
            <a:r>
              <a:rPr sz="1800" b="1" spc="135" dirty="0">
                <a:latin typeface="Trebuchet MS"/>
                <a:cs typeface="Trebuchet MS"/>
              </a:rPr>
              <a:t>психологи</a:t>
            </a:r>
            <a:r>
              <a:rPr sz="1800" b="1" spc="-80" dirty="0">
                <a:latin typeface="Trebuchet MS"/>
                <a:cs typeface="Trebuchet MS"/>
              </a:rPr>
              <a:t> </a:t>
            </a:r>
            <a:r>
              <a:rPr sz="1800" spc="220" dirty="0">
                <a:latin typeface="Tahoma"/>
                <a:cs typeface="Tahoma"/>
              </a:rPr>
              <a:t>и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170" dirty="0">
                <a:latin typeface="Tahoma"/>
                <a:cs typeface="Tahoma"/>
              </a:rPr>
              <a:t>прекрасно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знают, </a:t>
            </a:r>
            <a:r>
              <a:rPr sz="1800" spc="135" dirty="0">
                <a:latin typeface="Tahoma"/>
                <a:cs typeface="Tahoma"/>
              </a:rPr>
              <a:t>какое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spc="170" dirty="0">
                <a:latin typeface="Tahoma"/>
                <a:cs typeface="Tahoma"/>
              </a:rPr>
              <a:t>влияние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145" dirty="0">
                <a:latin typeface="Tahoma"/>
                <a:cs typeface="Tahoma"/>
              </a:rPr>
              <a:t>на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114" dirty="0">
                <a:latin typeface="Tahoma"/>
                <a:cs typeface="Tahoma"/>
              </a:rPr>
              <a:t>пользователя оказывает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spc="155" dirty="0">
                <a:latin typeface="Tahoma"/>
                <a:cs typeface="Tahoma"/>
              </a:rPr>
              <a:t>получение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таких </a:t>
            </a:r>
            <a:r>
              <a:rPr sz="1800" spc="200" dirty="0">
                <a:latin typeface="Tahoma"/>
                <a:cs typeface="Tahoma"/>
              </a:rPr>
              <a:t>писем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spc="190" dirty="0">
                <a:latin typeface="Tahoma"/>
                <a:cs typeface="Tahoma"/>
              </a:rPr>
              <a:t>или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140" dirty="0">
                <a:latin typeface="Tahoma"/>
                <a:cs typeface="Tahoma"/>
              </a:rPr>
              <a:t>звонков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5"/>
              </a:spcBef>
            </a:pPr>
            <a:endParaRPr sz="1800">
              <a:latin typeface="Tahoma"/>
              <a:cs typeface="Tahoma"/>
            </a:endParaRPr>
          </a:p>
          <a:p>
            <a:pPr marL="66675" marR="5080">
              <a:lnSpc>
                <a:spcPct val="100000"/>
              </a:lnSpc>
            </a:pPr>
            <a:r>
              <a:rPr sz="1800" spc="125" dirty="0">
                <a:latin typeface="Tahoma"/>
                <a:cs typeface="Tahoma"/>
              </a:rPr>
              <a:t>Чувство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spc="100" dirty="0">
                <a:latin typeface="Tahoma"/>
                <a:cs typeface="Tahoma"/>
              </a:rPr>
              <a:t>тревоги,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spc="114" dirty="0">
                <a:latin typeface="Tahoma"/>
                <a:cs typeface="Tahoma"/>
              </a:rPr>
              <a:t>неизвестности, </a:t>
            </a:r>
            <a:r>
              <a:rPr sz="1800" spc="160" dirty="0">
                <a:latin typeface="Tahoma"/>
                <a:cs typeface="Tahoma"/>
              </a:rPr>
              <a:t>желание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160" dirty="0">
                <a:latin typeface="Tahoma"/>
                <a:cs typeface="Tahoma"/>
              </a:rPr>
              <a:t>побыстрее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spc="130" dirty="0">
                <a:latin typeface="Tahoma"/>
                <a:cs typeface="Tahoma"/>
              </a:rPr>
              <a:t>разобраться </a:t>
            </a:r>
            <a:r>
              <a:rPr sz="1800" spc="180" dirty="0">
                <a:latin typeface="Tahoma"/>
                <a:cs typeface="Tahoma"/>
              </a:rPr>
              <a:t>с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190" dirty="0">
                <a:latin typeface="Tahoma"/>
                <a:cs typeface="Tahoma"/>
              </a:rPr>
              <a:t>проблемой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spc="130" dirty="0">
                <a:latin typeface="Tahoma"/>
                <a:cs typeface="Tahoma"/>
              </a:rPr>
              <a:t>влияют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spc="120" dirty="0">
                <a:latin typeface="Tahoma"/>
                <a:cs typeface="Tahoma"/>
              </a:rPr>
              <a:t>на </a:t>
            </a:r>
            <a:r>
              <a:rPr sz="1800" spc="114" dirty="0">
                <a:latin typeface="Tahoma"/>
                <a:cs typeface="Tahoma"/>
              </a:rPr>
              <a:t>получателя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spc="105" dirty="0">
                <a:latin typeface="Tahoma"/>
                <a:cs typeface="Tahoma"/>
              </a:rPr>
              <a:t>такого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spc="170" dirty="0">
                <a:latin typeface="Tahoma"/>
                <a:cs typeface="Tahoma"/>
              </a:rPr>
              <a:t>письма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spc="170" dirty="0">
                <a:latin typeface="Tahoma"/>
                <a:cs typeface="Tahoma"/>
              </a:rPr>
              <a:t>и </a:t>
            </a:r>
            <a:r>
              <a:rPr sz="1800" spc="105" dirty="0">
                <a:latin typeface="Tahoma"/>
                <a:cs typeface="Tahoma"/>
              </a:rPr>
              <a:t>заставляют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spc="135" dirty="0">
                <a:latin typeface="Tahoma"/>
                <a:cs typeface="Tahoma"/>
              </a:rPr>
              <a:t>совершать </a:t>
            </a:r>
            <a:r>
              <a:rPr sz="1800" b="1" spc="150" dirty="0">
                <a:latin typeface="Trebuchet MS"/>
                <a:cs typeface="Trebuchet MS"/>
              </a:rPr>
              <a:t>необдуманные</a:t>
            </a:r>
            <a:r>
              <a:rPr sz="1800" b="1" spc="-15" dirty="0">
                <a:latin typeface="Trebuchet MS"/>
                <a:cs typeface="Trebuchet MS"/>
              </a:rPr>
              <a:t> </a:t>
            </a:r>
            <a:r>
              <a:rPr sz="1800" b="1" spc="135" dirty="0">
                <a:latin typeface="Trebuchet MS"/>
                <a:cs typeface="Trebuchet MS"/>
              </a:rPr>
              <a:t>поступки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342265">
              <a:lnSpc>
                <a:spcPct val="100000"/>
              </a:lnSpc>
              <a:spcBef>
                <a:spcPts val="105"/>
              </a:spcBef>
            </a:pPr>
            <a:r>
              <a:rPr spc="190" dirty="0"/>
              <a:t>рассылки</a:t>
            </a:r>
            <a:r>
              <a:rPr spc="-105" dirty="0"/>
              <a:t> </a:t>
            </a:r>
            <a:r>
              <a:rPr spc="90" dirty="0"/>
              <a:t>от</a:t>
            </a:r>
            <a:r>
              <a:rPr spc="-85" dirty="0"/>
              <a:t> </a:t>
            </a:r>
            <a:r>
              <a:rPr spc="125" dirty="0"/>
              <a:t>«государственных </a:t>
            </a:r>
            <a:r>
              <a:rPr spc="90" dirty="0"/>
              <a:t>структур»</a:t>
            </a: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pc="90" dirty="0"/>
          </a:p>
          <a:p>
            <a:pPr marL="12700">
              <a:lnSpc>
                <a:spcPts val="2280"/>
              </a:lnSpc>
            </a:pPr>
            <a:r>
              <a:rPr spc="190" dirty="0"/>
              <a:t>рассылки</a:t>
            </a:r>
            <a:r>
              <a:rPr spc="-105" dirty="0"/>
              <a:t> </a:t>
            </a:r>
            <a:r>
              <a:rPr spc="90" dirty="0"/>
              <a:t>от</a:t>
            </a:r>
            <a:r>
              <a:rPr spc="-85" dirty="0"/>
              <a:t> </a:t>
            </a:r>
            <a:r>
              <a:rPr spc="75" dirty="0"/>
              <a:t>«банков»</a:t>
            </a:r>
          </a:p>
          <a:p>
            <a:pPr marL="12700">
              <a:lnSpc>
                <a:spcPts val="2280"/>
              </a:lnSpc>
            </a:pPr>
            <a:r>
              <a:rPr spc="245" dirty="0"/>
              <a:t>и</a:t>
            </a:r>
            <a:r>
              <a:rPr spc="-105" dirty="0"/>
              <a:t> </a:t>
            </a:r>
            <a:r>
              <a:rPr spc="130" dirty="0"/>
              <a:t>«финансовых</a:t>
            </a:r>
            <a:r>
              <a:rPr spc="-125" dirty="0"/>
              <a:t> </a:t>
            </a:r>
            <a:r>
              <a:rPr spc="150" dirty="0"/>
              <a:t>организаций»</a:t>
            </a:r>
          </a:p>
          <a:p>
            <a:pPr>
              <a:lnSpc>
                <a:spcPct val="100000"/>
              </a:lnSpc>
              <a:spcBef>
                <a:spcPts val="495"/>
              </a:spcBef>
            </a:pPr>
            <a:endParaRPr spc="150" dirty="0"/>
          </a:p>
          <a:p>
            <a:pPr marL="12700" marR="964565">
              <a:lnSpc>
                <a:spcPct val="90100"/>
              </a:lnSpc>
            </a:pPr>
            <a:r>
              <a:rPr spc="185" dirty="0"/>
              <a:t>рассылки</a:t>
            </a:r>
            <a:r>
              <a:rPr spc="-105" dirty="0"/>
              <a:t> </a:t>
            </a:r>
            <a:r>
              <a:rPr spc="90" dirty="0"/>
              <a:t>от</a:t>
            </a:r>
            <a:r>
              <a:rPr spc="-85" dirty="0"/>
              <a:t> </a:t>
            </a:r>
            <a:r>
              <a:rPr spc="85" dirty="0"/>
              <a:t>«интернет</a:t>
            </a:r>
            <a:r>
              <a:rPr spc="85" dirty="0">
                <a:latin typeface="Verdana"/>
                <a:cs typeface="Verdana"/>
              </a:rPr>
              <a:t>- </a:t>
            </a:r>
            <a:r>
              <a:rPr spc="110" dirty="0"/>
              <a:t>магазинов»,</a:t>
            </a:r>
            <a:r>
              <a:rPr spc="-110" dirty="0"/>
              <a:t> </a:t>
            </a:r>
            <a:r>
              <a:rPr spc="185" dirty="0"/>
              <a:t>предложения </a:t>
            </a:r>
            <a:r>
              <a:rPr spc="80" dirty="0"/>
              <a:t>услуг,</a:t>
            </a:r>
            <a:r>
              <a:rPr spc="-105" dirty="0"/>
              <a:t> </a:t>
            </a:r>
            <a:r>
              <a:rPr spc="180" dirty="0"/>
              <a:t>личные</a:t>
            </a:r>
            <a:r>
              <a:rPr spc="-110" dirty="0"/>
              <a:t> </a:t>
            </a:r>
            <a:r>
              <a:rPr spc="185" dirty="0"/>
              <a:t>письма</a:t>
            </a:r>
          </a:p>
          <a:p>
            <a:pPr>
              <a:lnSpc>
                <a:spcPct val="100000"/>
              </a:lnSpc>
              <a:spcBef>
                <a:spcPts val="550"/>
              </a:spcBef>
            </a:pPr>
            <a:endParaRPr spc="185" dirty="0"/>
          </a:p>
          <a:p>
            <a:pPr marL="12700">
              <a:lnSpc>
                <a:spcPts val="2280"/>
              </a:lnSpc>
            </a:pPr>
            <a:r>
              <a:rPr spc="190" dirty="0"/>
              <a:t>фишинг</a:t>
            </a:r>
            <a:r>
              <a:rPr spc="-100" dirty="0"/>
              <a:t> </a:t>
            </a:r>
            <a:r>
              <a:rPr spc="175" dirty="0"/>
              <a:t>через</a:t>
            </a:r>
            <a:r>
              <a:rPr spc="-105" dirty="0"/>
              <a:t> </a:t>
            </a:r>
            <a:r>
              <a:rPr spc="130" dirty="0"/>
              <a:t>смс,</a:t>
            </a:r>
            <a:r>
              <a:rPr spc="-100" dirty="0"/>
              <a:t> </a:t>
            </a:r>
            <a:r>
              <a:rPr spc="190" dirty="0"/>
              <a:t>мессенджеры</a:t>
            </a:r>
          </a:p>
          <a:p>
            <a:pPr marL="12700">
              <a:lnSpc>
                <a:spcPts val="2280"/>
              </a:lnSpc>
            </a:pPr>
            <a:r>
              <a:rPr spc="245" dirty="0"/>
              <a:t>и</a:t>
            </a:r>
            <a:r>
              <a:rPr spc="-110" dirty="0"/>
              <a:t> </a:t>
            </a:r>
            <a:r>
              <a:rPr spc="175" dirty="0"/>
              <a:t>звонки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pc="175" dirty="0"/>
          </a:p>
          <a:p>
            <a:pPr marL="12700">
              <a:lnSpc>
                <a:spcPts val="2280"/>
              </a:lnSpc>
            </a:pPr>
            <a:r>
              <a:rPr spc="195" dirty="0"/>
              <a:t>взлом</a:t>
            </a:r>
            <a:r>
              <a:rPr spc="-130" dirty="0"/>
              <a:t> </a:t>
            </a:r>
            <a:r>
              <a:rPr spc="80" dirty="0"/>
              <a:t>сайта,</a:t>
            </a:r>
            <a:r>
              <a:rPr spc="-110" dirty="0"/>
              <a:t> </a:t>
            </a:r>
            <a:r>
              <a:rPr spc="170" dirty="0"/>
              <a:t>на</a:t>
            </a:r>
            <a:r>
              <a:rPr spc="-90" dirty="0"/>
              <a:t> </a:t>
            </a:r>
            <a:r>
              <a:rPr spc="165" dirty="0"/>
              <a:t>котором</a:t>
            </a:r>
          </a:p>
          <a:p>
            <a:pPr marL="12700">
              <a:lnSpc>
                <a:spcPts val="2280"/>
              </a:lnSpc>
            </a:pPr>
            <a:r>
              <a:rPr spc="170" dirty="0"/>
              <a:t>вы</a:t>
            </a:r>
            <a:r>
              <a:rPr spc="-95" dirty="0"/>
              <a:t> </a:t>
            </a:r>
            <a:r>
              <a:rPr spc="195" dirty="0"/>
              <a:t>были</a:t>
            </a:r>
            <a:r>
              <a:rPr spc="-114" dirty="0"/>
              <a:t> </a:t>
            </a:r>
            <a:r>
              <a:rPr spc="170" dirty="0"/>
              <a:t>зарегистрированы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249680"/>
              <a:ext cx="12192000" cy="5608320"/>
            </a:xfrm>
            <a:custGeom>
              <a:avLst/>
              <a:gdLst/>
              <a:ahLst/>
              <a:cxnLst/>
              <a:rect l="l" t="t" r="r" b="b"/>
              <a:pathLst>
                <a:path w="12192000" h="5608320">
                  <a:moveTo>
                    <a:pt x="0" y="5608319"/>
                  </a:moveTo>
                  <a:lnTo>
                    <a:pt x="12192000" y="5608319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608319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2000" cy="1249680"/>
            </a:xfrm>
            <a:custGeom>
              <a:avLst/>
              <a:gdLst/>
              <a:ahLst/>
              <a:cxnLst/>
              <a:rect l="l" t="t" r="r" b="b"/>
              <a:pathLst>
                <a:path w="12192000" h="1249680">
                  <a:moveTo>
                    <a:pt x="12192000" y="0"/>
                  </a:moveTo>
                  <a:lnTo>
                    <a:pt x="0" y="0"/>
                  </a:lnTo>
                  <a:lnTo>
                    <a:pt x="0" y="1249679"/>
                  </a:lnTo>
                  <a:lnTo>
                    <a:pt x="12192000" y="124967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4236" y="1498091"/>
              <a:ext cx="2406396" cy="507034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38836" y="1472691"/>
              <a:ext cx="2457450" cy="5121275"/>
            </a:xfrm>
            <a:custGeom>
              <a:avLst/>
              <a:gdLst/>
              <a:ahLst/>
              <a:cxnLst/>
              <a:rect l="l" t="t" r="r" b="b"/>
              <a:pathLst>
                <a:path w="2457450" h="5121275">
                  <a:moveTo>
                    <a:pt x="0" y="5121148"/>
                  </a:moveTo>
                  <a:lnTo>
                    <a:pt x="2457196" y="5121148"/>
                  </a:lnTo>
                  <a:lnTo>
                    <a:pt x="2457196" y="0"/>
                  </a:lnTo>
                  <a:lnTo>
                    <a:pt x="0" y="0"/>
                  </a:lnTo>
                  <a:lnTo>
                    <a:pt x="0" y="5121148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4700" y="1498091"/>
              <a:ext cx="2516124" cy="505053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289300" y="1472691"/>
              <a:ext cx="2567305" cy="5101590"/>
            </a:xfrm>
            <a:custGeom>
              <a:avLst/>
              <a:gdLst/>
              <a:ahLst/>
              <a:cxnLst/>
              <a:rect l="l" t="t" r="r" b="b"/>
              <a:pathLst>
                <a:path w="2567304" h="5101590">
                  <a:moveTo>
                    <a:pt x="0" y="5101336"/>
                  </a:moveTo>
                  <a:lnTo>
                    <a:pt x="2566924" y="5101336"/>
                  </a:lnTo>
                  <a:lnTo>
                    <a:pt x="2566924" y="0"/>
                  </a:lnTo>
                  <a:lnTo>
                    <a:pt x="0" y="0"/>
                  </a:lnTo>
                  <a:lnTo>
                    <a:pt x="0" y="5101336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66259" y="4328159"/>
              <a:ext cx="388620" cy="144780"/>
            </a:xfrm>
            <a:custGeom>
              <a:avLst/>
              <a:gdLst/>
              <a:ahLst/>
              <a:cxnLst/>
              <a:rect l="l" t="t" r="r" b="b"/>
              <a:pathLst>
                <a:path w="388620" h="144779">
                  <a:moveTo>
                    <a:pt x="72389" y="0"/>
                  </a:moveTo>
                  <a:lnTo>
                    <a:pt x="0" y="72389"/>
                  </a:lnTo>
                  <a:lnTo>
                    <a:pt x="72389" y="144779"/>
                  </a:lnTo>
                  <a:lnTo>
                    <a:pt x="72389" y="108584"/>
                  </a:lnTo>
                  <a:lnTo>
                    <a:pt x="388619" y="108584"/>
                  </a:lnTo>
                  <a:lnTo>
                    <a:pt x="388619" y="36194"/>
                  </a:lnTo>
                  <a:lnTo>
                    <a:pt x="72389" y="36194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97752" y="1487424"/>
              <a:ext cx="2417063" cy="508101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372352" y="1462024"/>
              <a:ext cx="2468245" cy="5132070"/>
            </a:xfrm>
            <a:custGeom>
              <a:avLst/>
              <a:gdLst/>
              <a:ahLst/>
              <a:cxnLst/>
              <a:rect l="l" t="t" r="r" b="b"/>
              <a:pathLst>
                <a:path w="2468245" h="5132070">
                  <a:moveTo>
                    <a:pt x="0" y="5131816"/>
                  </a:moveTo>
                  <a:lnTo>
                    <a:pt x="2467863" y="5131816"/>
                  </a:lnTo>
                  <a:lnTo>
                    <a:pt x="2467863" y="0"/>
                  </a:lnTo>
                  <a:lnTo>
                    <a:pt x="0" y="0"/>
                  </a:lnTo>
                  <a:lnTo>
                    <a:pt x="0" y="5131816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525768" y="2104643"/>
              <a:ext cx="1546860" cy="1870075"/>
            </a:xfrm>
            <a:custGeom>
              <a:avLst/>
              <a:gdLst/>
              <a:ahLst/>
              <a:cxnLst/>
              <a:rect l="l" t="t" r="r" b="b"/>
              <a:pathLst>
                <a:path w="1546859" h="1870075">
                  <a:moveTo>
                    <a:pt x="387096" y="1797558"/>
                  </a:moveTo>
                  <a:lnTo>
                    <a:pt x="314706" y="1725168"/>
                  </a:lnTo>
                  <a:lnTo>
                    <a:pt x="314706" y="1761363"/>
                  </a:lnTo>
                  <a:lnTo>
                    <a:pt x="0" y="1761363"/>
                  </a:lnTo>
                  <a:lnTo>
                    <a:pt x="0" y="1833753"/>
                  </a:lnTo>
                  <a:lnTo>
                    <a:pt x="314706" y="1833753"/>
                  </a:lnTo>
                  <a:lnTo>
                    <a:pt x="314706" y="1869948"/>
                  </a:lnTo>
                  <a:lnTo>
                    <a:pt x="387096" y="1797558"/>
                  </a:lnTo>
                  <a:close/>
                </a:path>
                <a:path w="1546859" h="1870075">
                  <a:moveTo>
                    <a:pt x="1546860" y="36576"/>
                  </a:moveTo>
                  <a:lnTo>
                    <a:pt x="1232916" y="36576"/>
                  </a:lnTo>
                  <a:lnTo>
                    <a:pt x="1232916" y="0"/>
                  </a:lnTo>
                  <a:lnTo>
                    <a:pt x="1159764" y="73152"/>
                  </a:lnTo>
                  <a:lnTo>
                    <a:pt x="1232916" y="146304"/>
                  </a:lnTo>
                  <a:lnTo>
                    <a:pt x="1232916" y="109728"/>
                  </a:lnTo>
                  <a:lnTo>
                    <a:pt x="1546860" y="109728"/>
                  </a:lnTo>
                  <a:lnTo>
                    <a:pt x="1546860" y="3657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39656" y="1507236"/>
              <a:ext cx="2362200" cy="504139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414256" y="1481836"/>
              <a:ext cx="2413000" cy="5092700"/>
            </a:xfrm>
            <a:custGeom>
              <a:avLst/>
              <a:gdLst/>
              <a:ahLst/>
              <a:cxnLst/>
              <a:rect l="l" t="t" r="r" b="b"/>
              <a:pathLst>
                <a:path w="2413000" h="5092700">
                  <a:moveTo>
                    <a:pt x="0" y="5092192"/>
                  </a:moveTo>
                  <a:lnTo>
                    <a:pt x="2413000" y="5092192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5092192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525000" y="2022347"/>
              <a:ext cx="1569720" cy="3929379"/>
            </a:xfrm>
            <a:custGeom>
              <a:avLst/>
              <a:gdLst/>
              <a:ahLst/>
              <a:cxnLst/>
              <a:rect l="l" t="t" r="r" b="b"/>
              <a:pathLst>
                <a:path w="1569720" h="3929379">
                  <a:moveTo>
                    <a:pt x="387096" y="3190506"/>
                  </a:moveTo>
                  <a:lnTo>
                    <a:pt x="314706" y="3118104"/>
                  </a:lnTo>
                  <a:lnTo>
                    <a:pt x="314706" y="3154299"/>
                  </a:lnTo>
                  <a:lnTo>
                    <a:pt x="0" y="3154299"/>
                  </a:lnTo>
                  <a:lnTo>
                    <a:pt x="0" y="3226689"/>
                  </a:lnTo>
                  <a:lnTo>
                    <a:pt x="314706" y="3226689"/>
                  </a:lnTo>
                  <a:lnTo>
                    <a:pt x="314706" y="3262884"/>
                  </a:lnTo>
                  <a:lnTo>
                    <a:pt x="387096" y="3190506"/>
                  </a:lnTo>
                  <a:close/>
                </a:path>
                <a:path w="1569720" h="3929379">
                  <a:moveTo>
                    <a:pt x="387096" y="789432"/>
                  </a:moveTo>
                  <a:lnTo>
                    <a:pt x="313944" y="716280"/>
                  </a:lnTo>
                  <a:lnTo>
                    <a:pt x="313944" y="752856"/>
                  </a:lnTo>
                  <a:lnTo>
                    <a:pt x="0" y="752856"/>
                  </a:lnTo>
                  <a:lnTo>
                    <a:pt x="0" y="826008"/>
                  </a:lnTo>
                  <a:lnTo>
                    <a:pt x="313944" y="826008"/>
                  </a:lnTo>
                  <a:lnTo>
                    <a:pt x="313944" y="862584"/>
                  </a:lnTo>
                  <a:lnTo>
                    <a:pt x="387096" y="789432"/>
                  </a:lnTo>
                  <a:close/>
                </a:path>
                <a:path w="1569720" h="3929379">
                  <a:moveTo>
                    <a:pt x="1063752" y="3855720"/>
                  </a:moveTo>
                  <a:lnTo>
                    <a:pt x="990600" y="3782568"/>
                  </a:lnTo>
                  <a:lnTo>
                    <a:pt x="990600" y="3819144"/>
                  </a:lnTo>
                  <a:lnTo>
                    <a:pt x="675132" y="3819144"/>
                  </a:lnTo>
                  <a:lnTo>
                    <a:pt x="675132" y="3892296"/>
                  </a:lnTo>
                  <a:lnTo>
                    <a:pt x="990600" y="3892296"/>
                  </a:lnTo>
                  <a:lnTo>
                    <a:pt x="990600" y="3928872"/>
                  </a:lnTo>
                  <a:lnTo>
                    <a:pt x="1063752" y="3855720"/>
                  </a:lnTo>
                  <a:close/>
                </a:path>
                <a:path w="1569720" h="3929379">
                  <a:moveTo>
                    <a:pt x="1257300" y="810768"/>
                  </a:moveTo>
                  <a:lnTo>
                    <a:pt x="1184148" y="737616"/>
                  </a:lnTo>
                  <a:lnTo>
                    <a:pt x="1184148" y="774192"/>
                  </a:lnTo>
                  <a:lnTo>
                    <a:pt x="868680" y="774192"/>
                  </a:lnTo>
                  <a:lnTo>
                    <a:pt x="868680" y="847344"/>
                  </a:lnTo>
                  <a:lnTo>
                    <a:pt x="1184148" y="847344"/>
                  </a:lnTo>
                  <a:lnTo>
                    <a:pt x="1184148" y="883920"/>
                  </a:lnTo>
                  <a:lnTo>
                    <a:pt x="1257300" y="810768"/>
                  </a:lnTo>
                  <a:close/>
                </a:path>
                <a:path w="1569720" h="3929379">
                  <a:moveTo>
                    <a:pt x="1569720" y="36195"/>
                  </a:moveTo>
                  <a:lnTo>
                    <a:pt x="1255014" y="36195"/>
                  </a:lnTo>
                  <a:lnTo>
                    <a:pt x="1255014" y="0"/>
                  </a:lnTo>
                  <a:lnTo>
                    <a:pt x="1182624" y="72390"/>
                  </a:lnTo>
                  <a:lnTo>
                    <a:pt x="1255014" y="144780"/>
                  </a:lnTo>
                  <a:lnTo>
                    <a:pt x="1255014" y="108585"/>
                  </a:lnTo>
                  <a:lnTo>
                    <a:pt x="1569720" y="108585"/>
                  </a:lnTo>
                  <a:lnTo>
                    <a:pt x="1569720" y="3619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464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3200" spc="409" dirty="0"/>
              <a:t>Пример</a:t>
            </a:r>
            <a:r>
              <a:rPr sz="3200" spc="-145" dirty="0"/>
              <a:t> </a:t>
            </a:r>
            <a:r>
              <a:rPr sz="3200" spc="229" dirty="0"/>
              <a:t>фишинга:</a:t>
            </a:r>
            <a:r>
              <a:rPr sz="3200" spc="-125" dirty="0"/>
              <a:t> </a:t>
            </a:r>
            <a:r>
              <a:rPr sz="3200" spc="330" dirty="0"/>
              <a:t>рассылки</a:t>
            </a:r>
            <a:r>
              <a:rPr sz="3200" spc="-125" dirty="0"/>
              <a:t> </a:t>
            </a:r>
            <a:r>
              <a:rPr sz="3200" spc="190" dirty="0"/>
              <a:t>от</a:t>
            </a:r>
            <a:r>
              <a:rPr sz="3200" spc="-130" dirty="0"/>
              <a:t> </a:t>
            </a:r>
            <a:r>
              <a:rPr sz="3200" spc="180" dirty="0"/>
              <a:t>«госструктур»</a:t>
            </a:r>
            <a:endParaRPr sz="3200"/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800" spc="160" dirty="0"/>
              <a:t>Внимательно</a:t>
            </a:r>
            <a:r>
              <a:rPr sz="1800" spc="-70" dirty="0"/>
              <a:t> </a:t>
            </a:r>
            <a:r>
              <a:rPr sz="1800" spc="130" dirty="0"/>
              <a:t>изучите</a:t>
            </a:r>
            <a:r>
              <a:rPr sz="1800" spc="-80" dirty="0"/>
              <a:t> </a:t>
            </a:r>
            <a:r>
              <a:rPr sz="1800" spc="135" dirty="0"/>
              <a:t>скриншоты,</a:t>
            </a:r>
            <a:r>
              <a:rPr sz="1800" spc="-45" dirty="0"/>
              <a:t> </a:t>
            </a:r>
            <a:r>
              <a:rPr sz="1800" spc="155" dirty="0"/>
              <a:t>обращая</a:t>
            </a:r>
            <a:r>
              <a:rPr sz="1800" spc="-55" dirty="0"/>
              <a:t> </a:t>
            </a:r>
            <a:r>
              <a:rPr sz="1800" spc="165" dirty="0"/>
              <a:t>особое</a:t>
            </a:r>
            <a:r>
              <a:rPr sz="1800" spc="-45" dirty="0"/>
              <a:t> </a:t>
            </a:r>
            <a:r>
              <a:rPr sz="1800" spc="180" dirty="0"/>
              <a:t>внимание</a:t>
            </a:r>
            <a:r>
              <a:rPr sz="1800" spc="-55" dirty="0"/>
              <a:t> </a:t>
            </a:r>
            <a:r>
              <a:rPr sz="1800" spc="145" dirty="0"/>
              <a:t>на</a:t>
            </a:r>
            <a:r>
              <a:rPr sz="1800" spc="-80" dirty="0"/>
              <a:t> </a:t>
            </a:r>
            <a:r>
              <a:rPr sz="1800" spc="90" dirty="0"/>
              <a:t>места,</a:t>
            </a:r>
            <a:r>
              <a:rPr sz="1800" spc="-65" dirty="0"/>
              <a:t> </a:t>
            </a:r>
            <a:r>
              <a:rPr sz="1800" spc="150" dirty="0"/>
              <a:t>отмеченные</a:t>
            </a:r>
            <a:r>
              <a:rPr sz="1800" spc="-75" dirty="0"/>
              <a:t> </a:t>
            </a:r>
            <a:r>
              <a:rPr sz="1800" spc="145" dirty="0"/>
              <a:t>стрелками</a:t>
            </a:r>
            <a:endParaRPr sz="1800"/>
          </a:p>
        </p:txBody>
      </p:sp>
      <p:sp>
        <p:nvSpPr>
          <p:cNvPr id="17" name="object 17"/>
          <p:cNvSpPr/>
          <p:nvPr/>
        </p:nvSpPr>
        <p:spPr>
          <a:xfrm>
            <a:off x="573024" y="2436875"/>
            <a:ext cx="5069205" cy="3316604"/>
          </a:xfrm>
          <a:custGeom>
            <a:avLst/>
            <a:gdLst/>
            <a:ahLst/>
            <a:cxnLst/>
            <a:rect l="l" t="t" r="r" b="b"/>
            <a:pathLst>
              <a:path w="5069205" h="3316604">
                <a:moveTo>
                  <a:pt x="387096" y="2280666"/>
                </a:moveTo>
                <a:lnTo>
                  <a:pt x="314706" y="2208276"/>
                </a:lnTo>
                <a:lnTo>
                  <a:pt x="314706" y="2244471"/>
                </a:lnTo>
                <a:lnTo>
                  <a:pt x="0" y="2244471"/>
                </a:lnTo>
                <a:lnTo>
                  <a:pt x="0" y="2316861"/>
                </a:lnTo>
                <a:lnTo>
                  <a:pt x="314706" y="2316861"/>
                </a:lnTo>
                <a:lnTo>
                  <a:pt x="314706" y="2353056"/>
                </a:lnTo>
                <a:lnTo>
                  <a:pt x="387096" y="2280666"/>
                </a:lnTo>
                <a:close/>
              </a:path>
              <a:path w="5069205" h="3316604">
                <a:moveTo>
                  <a:pt x="594360" y="1652778"/>
                </a:moveTo>
                <a:lnTo>
                  <a:pt x="521970" y="1580388"/>
                </a:lnTo>
                <a:lnTo>
                  <a:pt x="521970" y="1616583"/>
                </a:lnTo>
                <a:lnTo>
                  <a:pt x="205740" y="1616583"/>
                </a:lnTo>
                <a:lnTo>
                  <a:pt x="205740" y="1688973"/>
                </a:lnTo>
                <a:lnTo>
                  <a:pt x="521970" y="1688973"/>
                </a:lnTo>
                <a:lnTo>
                  <a:pt x="521970" y="1725168"/>
                </a:lnTo>
                <a:lnTo>
                  <a:pt x="594360" y="1652778"/>
                </a:lnTo>
                <a:close/>
              </a:path>
              <a:path w="5069205" h="3316604">
                <a:moveTo>
                  <a:pt x="1377696" y="193167"/>
                </a:moveTo>
                <a:lnTo>
                  <a:pt x="1061453" y="193167"/>
                </a:lnTo>
                <a:lnTo>
                  <a:pt x="1061453" y="156972"/>
                </a:lnTo>
                <a:lnTo>
                  <a:pt x="989076" y="229362"/>
                </a:lnTo>
                <a:lnTo>
                  <a:pt x="1061453" y="301752"/>
                </a:lnTo>
                <a:lnTo>
                  <a:pt x="1061453" y="265557"/>
                </a:lnTo>
                <a:lnTo>
                  <a:pt x="1377696" y="265557"/>
                </a:lnTo>
                <a:lnTo>
                  <a:pt x="1377696" y="193167"/>
                </a:lnTo>
                <a:close/>
              </a:path>
              <a:path w="5069205" h="3316604">
                <a:moveTo>
                  <a:pt x="1571244" y="3207639"/>
                </a:moveTo>
                <a:lnTo>
                  <a:pt x="1255014" y="3207639"/>
                </a:lnTo>
                <a:lnTo>
                  <a:pt x="1255014" y="3171444"/>
                </a:lnTo>
                <a:lnTo>
                  <a:pt x="1182624" y="3243834"/>
                </a:lnTo>
                <a:lnTo>
                  <a:pt x="1255014" y="3316224"/>
                </a:lnTo>
                <a:lnTo>
                  <a:pt x="1255014" y="3280029"/>
                </a:lnTo>
                <a:lnTo>
                  <a:pt x="1571244" y="3280029"/>
                </a:lnTo>
                <a:lnTo>
                  <a:pt x="1571244" y="3207639"/>
                </a:lnTo>
                <a:close/>
              </a:path>
              <a:path w="5069205" h="3316604">
                <a:moveTo>
                  <a:pt x="3272028" y="1305306"/>
                </a:moveTo>
                <a:lnTo>
                  <a:pt x="3199638" y="1232916"/>
                </a:lnTo>
                <a:lnTo>
                  <a:pt x="3199638" y="1269111"/>
                </a:lnTo>
                <a:lnTo>
                  <a:pt x="2884932" y="1269111"/>
                </a:lnTo>
                <a:lnTo>
                  <a:pt x="2884932" y="1341501"/>
                </a:lnTo>
                <a:lnTo>
                  <a:pt x="3199638" y="1341501"/>
                </a:lnTo>
                <a:lnTo>
                  <a:pt x="3199638" y="1377696"/>
                </a:lnTo>
                <a:lnTo>
                  <a:pt x="3272028" y="1305306"/>
                </a:lnTo>
                <a:close/>
              </a:path>
              <a:path w="5069205" h="3316604">
                <a:moveTo>
                  <a:pt x="3272028" y="72390"/>
                </a:moveTo>
                <a:lnTo>
                  <a:pt x="3199638" y="0"/>
                </a:lnTo>
                <a:lnTo>
                  <a:pt x="3199638" y="36195"/>
                </a:lnTo>
                <a:lnTo>
                  <a:pt x="2884932" y="36195"/>
                </a:lnTo>
                <a:lnTo>
                  <a:pt x="2884932" y="108585"/>
                </a:lnTo>
                <a:lnTo>
                  <a:pt x="3199638" y="108585"/>
                </a:lnTo>
                <a:lnTo>
                  <a:pt x="3199638" y="144780"/>
                </a:lnTo>
                <a:lnTo>
                  <a:pt x="3272028" y="72390"/>
                </a:lnTo>
                <a:close/>
              </a:path>
              <a:path w="5069205" h="3316604">
                <a:moveTo>
                  <a:pt x="4341876" y="447294"/>
                </a:moveTo>
                <a:lnTo>
                  <a:pt x="4269486" y="374904"/>
                </a:lnTo>
                <a:lnTo>
                  <a:pt x="4269486" y="411099"/>
                </a:lnTo>
                <a:lnTo>
                  <a:pt x="3953256" y="411099"/>
                </a:lnTo>
                <a:lnTo>
                  <a:pt x="3953256" y="483489"/>
                </a:lnTo>
                <a:lnTo>
                  <a:pt x="4269486" y="483489"/>
                </a:lnTo>
                <a:lnTo>
                  <a:pt x="4269486" y="519684"/>
                </a:lnTo>
                <a:lnTo>
                  <a:pt x="4341876" y="447294"/>
                </a:lnTo>
                <a:close/>
              </a:path>
              <a:path w="5069205" h="3316604">
                <a:moveTo>
                  <a:pt x="5068824" y="1397127"/>
                </a:moveTo>
                <a:lnTo>
                  <a:pt x="4754118" y="1397127"/>
                </a:lnTo>
                <a:lnTo>
                  <a:pt x="4754118" y="1360932"/>
                </a:lnTo>
                <a:lnTo>
                  <a:pt x="4681728" y="1433322"/>
                </a:lnTo>
                <a:lnTo>
                  <a:pt x="4754118" y="1505712"/>
                </a:lnTo>
                <a:lnTo>
                  <a:pt x="4754118" y="1469517"/>
                </a:lnTo>
                <a:lnTo>
                  <a:pt x="5068824" y="1469517"/>
                </a:lnTo>
                <a:lnTo>
                  <a:pt x="5068824" y="139712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249680"/>
              <a:ext cx="12192000" cy="5608320"/>
            </a:xfrm>
            <a:custGeom>
              <a:avLst/>
              <a:gdLst/>
              <a:ahLst/>
              <a:cxnLst/>
              <a:rect l="l" t="t" r="r" b="b"/>
              <a:pathLst>
                <a:path w="12192000" h="5608320">
                  <a:moveTo>
                    <a:pt x="0" y="5608319"/>
                  </a:moveTo>
                  <a:lnTo>
                    <a:pt x="12192000" y="5608319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608319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2000" cy="1249680"/>
            </a:xfrm>
            <a:custGeom>
              <a:avLst/>
              <a:gdLst/>
              <a:ahLst/>
              <a:cxnLst/>
              <a:rect l="l" t="t" r="r" b="b"/>
              <a:pathLst>
                <a:path w="12192000" h="1249680">
                  <a:moveTo>
                    <a:pt x="0" y="0"/>
                  </a:moveTo>
                  <a:lnTo>
                    <a:pt x="0" y="1249679"/>
                  </a:lnTo>
                  <a:lnTo>
                    <a:pt x="12191999" y="1249679"/>
                  </a:lnTo>
                  <a:lnTo>
                    <a:pt x="121919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1138"/>
              <a:ext cx="12192000" cy="50800"/>
            </a:xfrm>
            <a:custGeom>
              <a:avLst/>
              <a:gdLst/>
              <a:ahLst/>
              <a:cxnLst/>
              <a:rect l="l" t="t" r="r" b="b"/>
              <a:pathLst>
                <a:path w="12192000" h="50800">
                  <a:moveTo>
                    <a:pt x="0" y="0"/>
                  </a:moveTo>
                  <a:lnTo>
                    <a:pt x="0" y="50800"/>
                  </a:lnTo>
                  <a:lnTo>
                    <a:pt x="12191999" y="50800"/>
                  </a:lnTo>
                  <a:lnTo>
                    <a:pt x="121919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0E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204715" y="2644139"/>
              <a:ext cx="6608445" cy="3351529"/>
            </a:xfrm>
            <a:custGeom>
              <a:avLst/>
              <a:gdLst/>
              <a:ahLst/>
              <a:cxnLst/>
              <a:rect l="l" t="t" r="r" b="b"/>
              <a:pathLst>
                <a:path w="6608445" h="3351529">
                  <a:moveTo>
                    <a:pt x="6608064" y="0"/>
                  </a:moveTo>
                  <a:lnTo>
                    <a:pt x="0" y="0"/>
                  </a:lnTo>
                  <a:lnTo>
                    <a:pt x="0" y="3351276"/>
                  </a:lnTo>
                  <a:lnTo>
                    <a:pt x="6608064" y="3351276"/>
                  </a:lnTo>
                  <a:lnTo>
                    <a:pt x="66080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04715" y="2189988"/>
              <a:ext cx="6608445" cy="454659"/>
            </a:xfrm>
            <a:custGeom>
              <a:avLst/>
              <a:gdLst/>
              <a:ahLst/>
              <a:cxnLst/>
              <a:rect l="l" t="t" r="r" b="b"/>
              <a:pathLst>
                <a:path w="6608445" h="454660">
                  <a:moveTo>
                    <a:pt x="6608064" y="0"/>
                  </a:moveTo>
                  <a:lnTo>
                    <a:pt x="0" y="0"/>
                  </a:lnTo>
                  <a:lnTo>
                    <a:pt x="0" y="454151"/>
                  </a:lnTo>
                  <a:lnTo>
                    <a:pt x="6608064" y="454151"/>
                  </a:lnTo>
                  <a:lnTo>
                    <a:pt x="6608064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1747" y="2217420"/>
              <a:ext cx="5356859" cy="363474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74344" y="1697924"/>
            <a:ext cx="3186430" cy="4618990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z="1800" b="1" spc="165" dirty="0">
                <a:solidFill>
                  <a:srgbClr val="FFFFFF"/>
                </a:solidFill>
                <a:latin typeface="Trebuchet MS"/>
                <a:cs typeface="Trebuchet MS"/>
              </a:rPr>
              <a:t>Несуществующий</a:t>
            </a:r>
            <a:r>
              <a:rPr sz="1800" b="1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120" dirty="0">
                <a:solidFill>
                  <a:srgbClr val="FFFFFF"/>
                </a:solidFill>
                <a:latin typeface="Trebuchet MS"/>
                <a:cs typeface="Trebuchet MS"/>
              </a:rPr>
              <a:t>адрес</a:t>
            </a:r>
            <a:endParaRPr sz="1800">
              <a:latin typeface="Trebuchet MS"/>
              <a:cs typeface="Trebuchet MS"/>
            </a:endParaRPr>
          </a:p>
          <a:p>
            <a:pPr marL="13970" marR="212090">
              <a:lnSpc>
                <a:spcPct val="100000"/>
              </a:lnSpc>
              <a:spcBef>
                <a:spcPts val="645"/>
              </a:spcBef>
            </a:pP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Отправителя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5" dirty="0">
                <a:solidFill>
                  <a:srgbClr val="FFFFFF"/>
                </a:solidFill>
                <a:latin typeface="Tahoma"/>
                <a:cs typeface="Tahoma"/>
              </a:rPr>
              <a:t>можно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проверить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сайте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госорганов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785"/>
              </a:spcBef>
            </a:pPr>
            <a:endParaRPr sz="1400">
              <a:latin typeface="Tahoma"/>
              <a:cs typeface="Tahoma"/>
            </a:endParaRPr>
          </a:p>
          <a:p>
            <a:pPr marL="17145">
              <a:lnSpc>
                <a:spcPct val="100000"/>
              </a:lnSpc>
              <a:spcBef>
                <a:spcPts val="5"/>
              </a:spcBef>
            </a:pPr>
            <a:r>
              <a:rPr sz="1800" b="1" spc="155" dirty="0">
                <a:solidFill>
                  <a:srgbClr val="FFFFFF"/>
                </a:solidFill>
                <a:latin typeface="Trebuchet MS"/>
                <a:cs typeface="Trebuchet MS"/>
              </a:rPr>
              <a:t>Вредоносная</a:t>
            </a:r>
            <a:r>
              <a:rPr sz="1800" b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130" dirty="0">
                <a:solidFill>
                  <a:srgbClr val="FFFFFF"/>
                </a:solidFill>
                <a:latin typeface="Trebuchet MS"/>
                <a:cs typeface="Trebuchet MS"/>
              </a:rPr>
              <a:t>ссылка</a:t>
            </a:r>
            <a:endParaRPr sz="1800">
              <a:latin typeface="Trebuchet MS"/>
              <a:cs typeface="Trebuchet MS"/>
            </a:endParaRPr>
          </a:p>
          <a:p>
            <a:pPr marL="12700" marR="806450">
              <a:lnSpc>
                <a:spcPct val="100000"/>
              </a:lnSpc>
              <a:spcBef>
                <a:spcPts val="540"/>
              </a:spcBef>
            </a:pP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Правильную</a:t>
            </a:r>
            <a:r>
              <a:rPr sz="14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ссылку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также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5" dirty="0">
                <a:solidFill>
                  <a:srgbClr val="FFFFFF"/>
                </a:solidFill>
                <a:latin typeface="Tahoma"/>
                <a:cs typeface="Tahoma"/>
              </a:rPr>
              <a:t>можно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посмотреть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сайте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госорганов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65"/>
              </a:spcBef>
            </a:pPr>
            <a:endParaRPr sz="1400">
              <a:latin typeface="Tahoma"/>
              <a:cs typeface="Tahoma"/>
            </a:endParaRPr>
          </a:p>
          <a:p>
            <a:pPr marL="30480">
              <a:lnSpc>
                <a:spcPct val="100000"/>
              </a:lnSpc>
            </a:pPr>
            <a:r>
              <a:rPr sz="1800" b="1" spc="135" dirty="0">
                <a:solidFill>
                  <a:srgbClr val="FFFFFF"/>
                </a:solidFill>
                <a:latin typeface="Trebuchet MS"/>
                <a:cs typeface="Trebuchet MS"/>
              </a:rPr>
              <a:t>Чувство</a:t>
            </a:r>
            <a:r>
              <a:rPr sz="1800" b="1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120" dirty="0">
                <a:solidFill>
                  <a:srgbClr val="FFFFFF"/>
                </a:solidFill>
                <a:latin typeface="Trebuchet MS"/>
                <a:cs typeface="Trebuchet MS"/>
              </a:rPr>
              <a:t>тревоги</a:t>
            </a:r>
            <a:endParaRPr sz="1800">
              <a:latin typeface="Trebuchet MS"/>
              <a:cs typeface="Trebuchet MS"/>
            </a:endParaRPr>
          </a:p>
          <a:p>
            <a:pPr marL="30480">
              <a:lnSpc>
                <a:spcPct val="100000"/>
              </a:lnSpc>
              <a:spcBef>
                <a:spcPts val="560"/>
              </a:spcBef>
            </a:pPr>
            <a:r>
              <a:rPr sz="1400" spc="75" dirty="0">
                <a:solidFill>
                  <a:srgbClr val="FFFFFF"/>
                </a:solidFill>
                <a:latin typeface="Tahoma"/>
                <a:cs typeface="Tahoma"/>
              </a:rPr>
              <a:t>Текст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письма</a:t>
            </a:r>
            <a:r>
              <a:rPr sz="14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побуждает</a:t>
            </a:r>
            <a:endParaRPr sz="1400">
              <a:latin typeface="Tahoma"/>
              <a:cs typeface="Tahoma"/>
            </a:endParaRPr>
          </a:p>
          <a:p>
            <a:pPr marL="30480">
              <a:lnSpc>
                <a:spcPct val="100000"/>
              </a:lnSpc>
            </a:pP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5" dirty="0">
                <a:solidFill>
                  <a:srgbClr val="FFFFFF"/>
                </a:solidFill>
                <a:latin typeface="Tahoma"/>
                <a:cs typeface="Tahoma"/>
              </a:rPr>
              <a:t>немедленным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действиям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905"/>
              </a:spcBef>
            </a:pPr>
            <a:endParaRPr sz="1400">
              <a:latin typeface="Tahoma"/>
              <a:cs typeface="Tahoma"/>
            </a:endParaRPr>
          </a:p>
          <a:p>
            <a:pPr marL="20955">
              <a:lnSpc>
                <a:spcPct val="100000"/>
              </a:lnSpc>
            </a:pPr>
            <a:r>
              <a:rPr sz="1800" b="1" spc="150" dirty="0">
                <a:solidFill>
                  <a:srgbClr val="FFFFFF"/>
                </a:solidFill>
                <a:latin typeface="Trebuchet MS"/>
                <a:cs typeface="Trebuchet MS"/>
              </a:rPr>
              <a:t>Несуществующие</a:t>
            </a:r>
            <a:endParaRPr sz="1800">
              <a:latin typeface="Trebuchet MS"/>
              <a:cs typeface="Trebuchet MS"/>
            </a:endParaRPr>
          </a:p>
          <a:p>
            <a:pPr marL="20955">
              <a:lnSpc>
                <a:spcPct val="100000"/>
              </a:lnSpc>
            </a:pPr>
            <a:r>
              <a:rPr sz="1800" b="1" spc="140" dirty="0">
                <a:solidFill>
                  <a:srgbClr val="FFFFFF"/>
                </a:solidFill>
                <a:latin typeface="Trebuchet MS"/>
                <a:cs typeface="Trebuchet MS"/>
              </a:rPr>
              <a:t>сотрудники</a:t>
            </a:r>
            <a:endParaRPr sz="1800">
              <a:latin typeface="Trebuchet MS"/>
              <a:cs typeface="Trebuchet MS"/>
            </a:endParaRPr>
          </a:p>
          <a:p>
            <a:pPr marL="18415">
              <a:lnSpc>
                <a:spcPct val="100000"/>
              </a:lnSpc>
              <a:spcBef>
                <a:spcPts val="350"/>
              </a:spcBef>
            </a:pP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Контактные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данные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проверяются</a:t>
            </a:r>
            <a:endParaRPr sz="1400">
              <a:latin typeface="Tahoma"/>
              <a:cs typeface="Tahoma"/>
            </a:endParaRPr>
          </a:p>
          <a:p>
            <a:pPr marL="18415">
              <a:lnSpc>
                <a:spcPct val="100000"/>
              </a:lnSpc>
            </a:pP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звонком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0" dirty="0">
                <a:solidFill>
                  <a:srgbClr val="FFFFFF"/>
                </a:solidFill>
                <a:latin typeface="Tahoma"/>
                <a:cs typeface="Tahoma"/>
              </a:rPr>
              <a:t>телефону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78223" y="1613916"/>
            <a:ext cx="8113776" cy="5244080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76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3200" spc="409" dirty="0"/>
              <a:t>Пример</a:t>
            </a:r>
            <a:r>
              <a:rPr sz="3200" spc="-165" dirty="0"/>
              <a:t> </a:t>
            </a:r>
            <a:r>
              <a:rPr sz="3200" spc="200" dirty="0"/>
              <a:t>фишинга:</a:t>
            </a:r>
            <a:r>
              <a:rPr sz="3200" spc="-195" dirty="0"/>
              <a:t> </a:t>
            </a:r>
            <a:r>
              <a:rPr sz="3200" spc="310" dirty="0"/>
              <a:t>рассылки</a:t>
            </a:r>
            <a:r>
              <a:rPr sz="3200" spc="-170" dirty="0"/>
              <a:t> </a:t>
            </a:r>
            <a:r>
              <a:rPr sz="3200" spc="145" dirty="0"/>
              <a:t>от</a:t>
            </a:r>
            <a:r>
              <a:rPr sz="3200" spc="-150" dirty="0"/>
              <a:t> </a:t>
            </a:r>
            <a:r>
              <a:rPr sz="3200" spc="140" dirty="0"/>
              <a:t>«госструктур»</a:t>
            </a:r>
            <a:endParaRPr sz="3200"/>
          </a:p>
          <a:p>
            <a:pPr marL="72390">
              <a:lnSpc>
                <a:spcPct val="100000"/>
              </a:lnSpc>
              <a:spcBef>
                <a:spcPts val="220"/>
              </a:spcBef>
            </a:pPr>
            <a:r>
              <a:rPr sz="1800" spc="130" dirty="0"/>
              <a:t>Технология</a:t>
            </a:r>
            <a:r>
              <a:rPr sz="1800" spc="-60" dirty="0"/>
              <a:t> </a:t>
            </a:r>
            <a:r>
              <a:rPr sz="1800" spc="105" dirty="0"/>
              <a:t>фишинга:</a:t>
            </a:r>
            <a:r>
              <a:rPr sz="1800" spc="-50" dirty="0"/>
              <a:t> </a:t>
            </a:r>
            <a:r>
              <a:rPr sz="1800" spc="90" dirty="0"/>
              <a:t>«Проверка»</a:t>
            </a:r>
            <a:endParaRPr sz="180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296924"/>
              <a:ext cx="12192000" cy="5561330"/>
            </a:xfrm>
            <a:custGeom>
              <a:avLst/>
              <a:gdLst/>
              <a:ahLst/>
              <a:cxnLst/>
              <a:rect l="l" t="t" r="r" b="b"/>
              <a:pathLst>
                <a:path w="12192000" h="5561330">
                  <a:moveTo>
                    <a:pt x="0" y="5561075"/>
                  </a:moveTo>
                  <a:lnTo>
                    <a:pt x="12192000" y="556107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561075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2000" cy="6612255"/>
            </a:xfrm>
            <a:custGeom>
              <a:avLst/>
              <a:gdLst/>
              <a:ahLst/>
              <a:cxnLst/>
              <a:rect l="l" t="t" r="r" b="b"/>
              <a:pathLst>
                <a:path w="12192000" h="6612255">
                  <a:moveTo>
                    <a:pt x="11881853" y="1634490"/>
                  </a:moveTo>
                  <a:lnTo>
                    <a:pt x="9384030" y="1634490"/>
                  </a:lnTo>
                  <a:lnTo>
                    <a:pt x="9384030" y="6611874"/>
                  </a:lnTo>
                  <a:lnTo>
                    <a:pt x="11881853" y="6611874"/>
                  </a:lnTo>
                  <a:lnTo>
                    <a:pt x="11881853" y="1634490"/>
                  </a:lnTo>
                  <a:close/>
                </a:path>
                <a:path w="12192000" h="6612255">
                  <a:moveTo>
                    <a:pt x="12192000" y="0"/>
                  </a:moveTo>
                  <a:lnTo>
                    <a:pt x="0" y="0"/>
                  </a:lnTo>
                  <a:lnTo>
                    <a:pt x="0" y="1296924"/>
                  </a:lnTo>
                  <a:lnTo>
                    <a:pt x="12192000" y="129692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384030" y="1634489"/>
              <a:ext cx="2498090" cy="4977765"/>
            </a:xfrm>
            <a:custGeom>
              <a:avLst/>
              <a:gdLst/>
              <a:ahLst/>
              <a:cxnLst/>
              <a:rect l="l" t="t" r="r" b="b"/>
              <a:pathLst>
                <a:path w="2498090" h="4977765">
                  <a:moveTo>
                    <a:pt x="0" y="4977384"/>
                  </a:moveTo>
                  <a:lnTo>
                    <a:pt x="2497835" y="4977384"/>
                  </a:lnTo>
                  <a:lnTo>
                    <a:pt x="2497835" y="0"/>
                  </a:lnTo>
                  <a:lnTo>
                    <a:pt x="0" y="0"/>
                  </a:lnTo>
                  <a:lnTo>
                    <a:pt x="0" y="4977384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355841" y="1645157"/>
              <a:ext cx="2498090" cy="4977765"/>
            </a:xfrm>
            <a:custGeom>
              <a:avLst/>
              <a:gdLst/>
              <a:ahLst/>
              <a:cxnLst/>
              <a:rect l="l" t="t" r="r" b="b"/>
              <a:pathLst>
                <a:path w="2498090" h="4977765">
                  <a:moveTo>
                    <a:pt x="2497836" y="0"/>
                  </a:moveTo>
                  <a:lnTo>
                    <a:pt x="0" y="0"/>
                  </a:lnTo>
                  <a:lnTo>
                    <a:pt x="0" y="4977384"/>
                  </a:lnTo>
                  <a:lnTo>
                    <a:pt x="2497836" y="4977384"/>
                  </a:lnTo>
                  <a:lnTo>
                    <a:pt x="24978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55841" y="1645157"/>
              <a:ext cx="2498090" cy="4977765"/>
            </a:xfrm>
            <a:custGeom>
              <a:avLst/>
              <a:gdLst/>
              <a:ahLst/>
              <a:cxnLst/>
              <a:rect l="l" t="t" r="r" b="b"/>
              <a:pathLst>
                <a:path w="2498090" h="4977765">
                  <a:moveTo>
                    <a:pt x="0" y="4977384"/>
                  </a:moveTo>
                  <a:lnTo>
                    <a:pt x="2497836" y="4977384"/>
                  </a:lnTo>
                  <a:lnTo>
                    <a:pt x="2497836" y="0"/>
                  </a:lnTo>
                  <a:lnTo>
                    <a:pt x="0" y="0"/>
                  </a:lnTo>
                  <a:lnTo>
                    <a:pt x="0" y="4977384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56609" y="1632966"/>
              <a:ext cx="2496820" cy="4975860"/>
            </a:xfrm>
            <a:custGeom>
              <a:avLst/>
              <a:gdLst/>
              <a:ahLst/>
              <a:cxnLst/>
              <a:rect l="l" t="t" r="r" b="b"/>
              <a:pathLst>
                <a:path w="2496820" h="4975859">
                  <a:moveTo>
                    <a:pt x="2496312" y="0"/>
                  </a:moveTo>
                  <a:lnTo>
                    <a:pt x="0" y="0"/>
                  </a:lnTo>
                  <a:lnTo>
                    <a:pt x="0" y="4975860"/>
                  </a:lnTo>
                  <a:lnTo>
                    <a:pt x="2496312" y="4975860"/>
                  </a:lnTo>
                  <a:lnTo>
                    <a:pt x="24963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56609" y="1632966"/>
              <a:ext cx="2496820" cy="4975860"/>
            </a:xfrm>
            <a:custGeom>
              <a:avLst/>
              <a:gdLst/>
              <a:ahLst/>
              <a:cxnLst/>
              <a:rect l="l" t="t" r="r" b="b"/>
              <a:pathLst>
                <a:path w="2496820" h="4975859">
                  <a:moveTo>
                    <a:pt x="0" y="4975860"/>
                  </a:moveTo>
                  <a:lnTo>
                    <a:pt x="2496312" y="4975860"/>
                  </a:lnTo>
                  <a:lnTo>
                    <a:pt x="2496312" y="0"/>
                  </a:lnTo>
                  <a:lnTo>
                    <a:pt x="0" y="0"/>
                  </a:lnTo>
                  <a:lnTo>
                    <a:pt x="0" y="4975860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8902" y="1634489"/>
              <a:ext cx="2498090" cy="4977765"/>
            </a:xfrm>
            <a:custGeom>
              <a:avLst/>
              <a:gdLst/>
              <a:ahLst/>
              <a:cxnLst/>
              <a:rect l="l" t="t" r="r" b="b"/>
              <a:pathLst>
                <a:path w="2498090" h="4977765">
                  <a:moveTo>
                    <a:pt x="2497836" y="0"/>
                  </a:moveTo>
                  <a:lnTo>
                    <a:pt x="0" y="0"/>
                  </a:lnTo>
                  <a:lnTo>
                    <a:pt x="0" y="4977384"/>
                  </a:lnTo>
                  <a:lnTo>
                    <a:pt x="2497836" y="4977384"/>
                  </a:lnTo>
                  <a:lnTo>
                    <a:pt x="24978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58902" y="1634489"/>
              <a:ext cx="2498090" cy="4977765"/>
            </a:xfrm>
            <a:custGeom>
              <a:avLst/>
              <a:gdLst/>
              <a:ahLst/>
              <a:cxnLst/>
              <a:rect l="l" t="t" r="r" b="b"/>
              <a:pathLst>
                <a:path w="2498090" h="4977765">
                  <a:moveTo>
                    <a:pt x="0" y="4977384"/>
                  </a:moveTo>
                  <a:lnTo>
                    <a:pt x="2497836" y="4977384"/>
                  </a:lnTo>
                  <a:lnTo>
                    <a:pt x="2497836" y="0"/>
                  </a:lnTo>
                  <a:lnTo>
                    <a:pt x="0" y="0"/>
                  </a:lnTo>
                  <a:lnTo>
                    <a:pt x="0" y="4977384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44228" y="1677923"/>
              <a:ext cx="2356104" cy="488442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8520" y="1677923"/>
              <a:ext cx="2359152" cy="48844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7952" y="1667255"/>
              <a:ext cx="2435352" cy="489508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40423" y="1690116"/>
              <a:ext cx="2345435" cy="489661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97764" y="2497835"/>
              <a:ext cx="11008360" cy="4041775"/>
            </a:xfrm>
            <a:custGeom>
              <a:avLst/>
              <a:gdLst/>
              <a:ahLst/>
              <a:cxnLst/>
              <a:rect l="l" t="t" r="r" b="b"/>
              <a:pathLst>
                <a:path w="11008360" h="4041775">
                  <a:moveTo>
                    <a:pt x="361188" y="1395222"/>
                  </a:moveTo>
                  <a:lnTo>
                    <a:pt x="293370" y="1327404"/>
                  </a:lnTo>
                  <a:lnTo>
                    <a:pt x="293370" y="1361313"/>
                  </a:lnTo>
                  <a:lnTo>
                    <a:pt x="0" y="1361313"/>
                  </a:lnTo>
                  <a:lnTo>
                    <a:pt x="0" y="1429131"/>
                  </a:lnTo>
                  <a:lnTo>
                    <a:pt x="293370" y="1429131"/>
                  </a:lnTo>
                  <a:lnTo>
                    <a:pt x="293370" y="1463040"/>
                  </a:lnTo>
                  <a:lnTo>
                    <a:pt x="361188" y="1395222"/>
                  </a:lnTo>
                  <a:close/>
                </a:path>
                <a:path w="11008360" h="4041775">
                  <a:moveTo>
                    <a:pt x="496824" y="270510"/>
                  </a:moveTo>
                  <a:lnTo>
                    <a:pt x="428993" y="202692"/>
                  </a:lnTo>
                  <a:lnTo>
                    <a:pt x="428993" y="236601"/>
                  </a:lnTo>
                  <a:lnTo>
                    <a:pt x="135636" y="236601"/>
                  </a:lnTo>
                  <a:lnTo>
                    <a:pt x="135636" y="304419"/>
                  </a:lnTo>
                  <a:lnTo>
                    <a:pt x="428993" y="304419"/>
                  </a:lnTo>
                  <a:lnTo>
                    <a:pt x="428993" y="338328"/>
                  </a:lnTo>
                  <a:lnTo>
                    <a:pt x="496824" y="270510"/>
                  </a:lnTo>
                  <a:close/>
                </a:path>
                <a:path w="11008360" h="4041775">
                  <a:moveTo>
                    <a:pt x="984504" y="469773"/>
                  </a:moveTo>
                  <a:lnTo>
                    <a:pt x="691134" y="469773"/>
                  </a:lnTo>
                  <a:lnTo>
                    <a:pt x="691134" y="435864"/>
                  </a:lnTo>
                  <a:lnTo>
                    <a:pt x="623316" y="503682"/>
                  </a:lnTo>
                  <a:lnTo>
                    <a:pt x="691134" y="571500"/>
                  </a:lnTo>
                  <a:lnTo>
                    <a:pt x="691134" y="537591"/>
                  </a:lnTo>
                  <a:lnTo>
                    <a:pt x="984504" y="537591"/>
                  </a:lnTo>
                  <a:lnTo>
                    <a:pt x="984504" y="469773"/>
                  </a:lnTo>
                  <a:close/>
                </a:path>
                <a:path w="11008360" h="4041775">
                  <a:moveTo>
                    <a:pt x="1848612" y="67818"/>
                  </a:moveTo>
                  <a:lnTo>
                    <a:pt x="1780794" y="0"/>
                  </a:lnTo>
                  <a:lnTo>
                    <a:pt x="1780794" y="33909"/>
                  </a:lnTo>
                  <a:lnTo>
                    <a:pt x="1487424" y="33909"/>
                  </a:lnTo>
                  <a:lnTo>
                    <a:pt x="1487424" y="101727"/>
                  </a:lnTo>
                  <a:lnTo>
                    <a:pt x="1780794" y="101727"/>
                  </a:lnTo>
                  <a:lnTo>
                    <a:pt x="1780794" y="135636"/>
                  </a:lnTo>
                  <a:lnTo>
                    <a:pt x="1848612" y="67818"/>
                  </a:lnTo>
                  <a:close/>
                </a:path>
                <a:path w="11008360" h="4041775">
                  <a:moveTo>
                    <a:pt x="2191512" y="1422273"/>
                  </a:moveTo>
                  <a:lnTo>
                    <a:pt x="1898142" y="1422273"/>
                  </a:lnTo>
                  <a:lnTo>
                    <a:pt x="1898142" y="1388364"/>
                  </a:lnTo>
                  <a:lnTo>
                    <a:pt x="1830324" y="1456182"/>
                  </a:lnTo>
                  <a:lnTo>
                    <a:pt x="1898142" y="1524000"/>
                  </a:lnTo>
                  <a:lnTo>
                    <a:pt x="1898142" y="1490091"/>
                  </a:lnTo>
                  <a:lnTo>
                    <a:pt x="2191512" y="1490091"/>
                  </a:lnTo>
                  <a:lnTo>
                    <a:pt x="2191512" y="1422273"/>
                  </a:lnTo>
                  <a:close/>
                </a:path>
                <a:path w="11008360" h="4041775">
                  <a:moveTo>
                    <a:pt x="2372868" y="2926461"/>
                  </a:moveTo>
                  <a:lnTo>
                    <a:pt x="2079498" y="2926461"/>
                  </a:lnTo>
                  <a:lnTo>
                    <a:pt x="2079498" y="2892552"/>
                  </a:lnTo>
                  <a:lnTo>
                    <a:pt x="2011680" y="2960370"/>
                  </a:lnTo>
                  <a:lnTo>
                    <a:pt x="2079498" y="3028188"/>
                  </a:lnTo>
                  <a:lnTo>
                    <a:pt x="2079498" y="2994279"/>
                  </a:lnTo>
                  <a:lnTo>
                    <a:pt x="2372868" y="2994279"/>
                  </a:lnTo>
                  <a:lnTo>
                    <a:pt x="2372868" y="2926461"/>
                  </a:lnTo>
                  <a:close/>
                </a:path>
                <a:path w="11008360" h="4041775">
                  <a:moveTo>
                    <a:pt x="2382012" y="2681097"/>
                  </a:moveTo>
                  <a:lnTo>
                    <a:pt x="2090166" y="2681097"/>
                  </a:lnTo>
                  <a:lnTo>
                    <a:pt x="2090166" y="2647188"/>
                  </a:lnTo>
                  <a:lnTo>
                    <a:pt x="2022348" y="2715018"/>
                  </a:lnTo>
                  <a:lnTo>
                    <a:pt x="2090166" y="2782824"/>
                  </a:lnTo>
                  <a:lnTo>
                    <a:pt x="2090166" y="2748915"/>
                  </a:lnTo>
                  <a:lnTo>
                    <a:pt x="2382012" y="2748915"/>
                  </a:lnTo>
                  <a:lnTo>
                    <a:pt x="2382012" y="2681097"/>
                  </a:lnTo>
                  <a:close/>
                </a:path>
                <a:path w="11008360" h="4041775">
                  <a:moveTo>
                    <a:pt x="2382012" y="2414397"/>
                  </a:moveTo>
                  <a:lnTo>
                    <a:pt x="2090166" y="2414397"/>
                  </a:lnTo>
                  <a:lnTo>
                    <a:pt x="2090166" y="2380488"/>
                  </a:lnTo>
                  <a:lnTo>
                    <a:pt x="2022348" y="2448306"/>
                  </a:lnTo>
                  <a:lnTo>
                    <a:pt x="2090166" y="2516124"/>
                  </a:lnTo>
                  <a:lnTo>
                    <a:pt x="2090166" y="2482215"/>
                  </a:lnTo>
                  <a:lnTo>
                    <a:pt x="2382012" y="2482215"/>
                  </a:lnTo>
                  <a:lnTo>
                    <a:pt x="2382012" y="2414397"/>
                  </a:lnTo>
                  <a:close/>
                </a:path>
                <a:path w="11008360" h="4041775">
                  <a:moveTo>
                    <a:pt x="3361944" y="860298"/>
                  </a:moveTo>
                  <a:lnTo>
                    <a:pt x="3294126" y="792480"/>
                  </a:lnTo>
                  <a:lnTo>
                    <a:pt x="3294126" y="826389"/>
                  </a:lnTo>
                  <a:lnTo>
                    <a:pt x="3000756" y="826389"/>
                  </a:lnTo>
                  <a:lnTo>
                    <a:pt x="3000756" y="894207"/>
                  </a:lnTo>
                  <a:lnTo>
                    <a:pt x="3294126" y="894207"/>
                  </a:lnTo>
                  <a:lnTo>
                    <a:pt x="3294126" y="928116"/>
                  </a:lnTo>
                  <a:lnTo>
                    <a:pt x="3361944" y="860298"/>
                  </a:lnTo>
                  <a:close/>
                </a:path>
                <a:path w="11008360" h="4041775">
                  <a:moveTo>
                    <a:pt x="3433572" y="3687318"/>
                  </a:moveTo>
                  <a:lnTo>
                    <a:pt x="3365754" y="3619500"/>
                  </a:lnTo>
                  <a:lnTo>
                    <a:pt x="3365754" y="3653409"/>
                  </a:lnTo>
                  <a:lnTo>
                    <a:pt x="3072384" y="3653409"/>
                  </a:lnTo>
                  <a:lnTo>
                    <a:pt x="3072384" y="3721227"/>
                  </a:lnTo>
                  <a:lnTo>
                    <a:pt x="3365754" y="3721227"/>
                  </a:lnTo>
                  <a:lnTo>
                    <a:pt x="3365754" y="3755136"/>
                  </a:lnTo>
                  <a:lnTo>
                    <a:pt x="3433572" y="3687318"/>
                  </a:lnTo>
                  <a:close/>
                </a:path>
                <a:path w="11008360" h="4041775">
                  <a:moveTo>
                    <a:pt x="3890772" y="110109"/>
                  </a:moveTo>
                  <a:lnTo>
                    <a:pt x="3597402" y="110109"/>
                  </a:lnTo>
                  <a:lnTo>
                    <a:pt x="3597402" y="76200"/>
                  </a:lnTo>
                  <a:lnTo>
                    <a:pt x="3529584" y="144018"/>
                  </a:lnTo>
                  <a:lnTo>
                    <a:pt x="3597402" y="211836"/>
                  </a:lnTo>
                  <a:lnTo>
                    <a:pt x="3597402" y="177927"/>
                  </a:lnTo>
                  <a:lnTo>
                    <a:pt x="3890772" y="177927"/>
                  </a:lnTo>
                  <a:lnTo>
                    <a:pt x="3890772" y="110109"/>
                  </a:lnTo>
                  <a:close/>
                </a:path>
                <a:path w="11008360" h="4041775">
                  <a:moveTo>
                    <a:pt x="5260848" y="2463165"/>
                  </a:moveTo>
                  <a:lnTo>
                    <a:pt x="4969002" y="2463165"/>
                  </a:lnTo>
                  <a:lnTo>
                    <a:pt x="4969002" y="2429256"/>
                  </a:lnTo>
                  <a:lnTo>
                    <a:pt x="4901184" y="2497074"/>
                  </a:lnTo>
                  <a:lnTo>
                    <a:pt x="4969002" y="2564892"/>
                  </a:lnTo>
                  <a:lnTo>
                    <a:pt x="4969002" y="2530983"/>
                  </a:lnTo>
                  <a:lnTo>
                    <a:pt x="5260848" y="2530983"/>
                  </a:lnTo>
                  <a:lnTo>
                    <a:pt x="5260848" y="2463165"/>
                  </a:lnTo>
                  <a:close/>
                </a:path>
                <a:path w="11008360" h="4041775">
                  <a:moveTo>
                    <a:pt x="5289804" y="3094101"/>
                  </a:moveTo>
                  <a:lnTo>
                    <a:pt x="4996434" y="3094101"/>
                  </a:lnTo>
                  <a:lnTo>
                    <a:pt x="4996434" y="3060192"/>
                  </a:lnTo>
                  <a:lnTo>
                    <a:pt x="4928616" y="3128010"/>
                  </a:lnTo>
                  <a:lnTo>
                    <a:pt x="4996434" y="3195828"/>
                  </a:lnTo>
                  <a:lnTo>
                    <a:pt x="4996434" y="3161919"/>
                  </a:lnTo>
                  <a:lnTo>
                    <a:pt x="5289804" y="3161919"/>
                  </a:lnTo>
                  <a:lnTo>
                    <a:pt x="5289804" y="3094101"/>
                  </a:lnTo>
                  <a:close/>
                </a:path>
                <a:path w="11008360" h="4041775">
                  <a:moveTo>
                    <a:pt x="6441948" y="3973830"/>
                  </a:moveTo>
                  <a:lnTo>
                    <a:pt x="6374130" y="3906012"/>
                  </a:lnTo>
                  <a:lnTo>
                    <a:pt x="6374130" y="3939921"/>
                  </a:lnTo>
                  <a:lnTo>
                    <a:pt x="6080760" y="3939921"/>
                  </a:lnTo>
                  <a:lnTo>
                    <a:pt x="6080760" y="4007739"/>
                  </a:lnTo>
                  <a:lnTo>
                    <a:pt x="6374130" y="4007739"/>
                  </a:lnTo>
                  <a:lnTo>
                    <a:pt x="6374130" y="4041648"/>
                  </a:lnTo>
                  <a:lnTo>
                    <a:pt x="6441948" y="3973830"/>
                  </a:lnTo>
                  <a:close/>
                </a:path>
                <a:path w="11008360" h="4041775">
                  <a:moveTo>
                    <a:pt x="6441948" y="2312670"/>
                  </a:moveTo>
                  <a:lnTo>
                    <a:pt x="6374130" y="2244852"/>
                  </a:lnTo>
                  <a:lnTo>
                    <a:pt x="6374130" y="2278761"/>
                  </a:lnTo>
                  <a:lnTo>
                    <a:pt x="6080760" y="2278761"/>
                  </a:lnTo>
                  <a:lnTo>
                    <a:pt x="6080760" y="2346579"/>
                  </a:lnTo>
                  <a:lnTo>
                    <a:pt x="6374130" y="2346579"/>
                  </a:lnTo>
                  <a:lnTo>
                    <a:pt x="6374130" y="2380488"/>
                  </a:lnTo>
                  <a:lnTo>
                    <a:pt x="6441948" y="2312670"/>
                  </a:lnTo>
                  <a:close/>
                </a:path>
                <a:path w="11008360" h="4041775">
                  <a:moveTo>
                    <a:pt x="6880860" y="3448050"/>
                  </a:moveTo>
                  <a:lnTo>
                    <a:pt x="6813042" y="3380232"/>
                  </a:lnTo>
                  <a:lnTo>
                    <a:pt x="6813042" y="3414141"/>
                  </a:lnTo>
                  <a:lnTo>
                    <a:pt x="6519672" y="3414141"/>
                  </a:lnTo>
                  <a:lnTo>
                    <a:pt x="6519672" y="3481959"/>
                  </a:lnTo>
                  <a:lnTo>
                    <a:pt x="6813042" y="3481959"/>
                  </a:lnTo>
                  <a:lnTo>
                    <a:pt x="6813042" y="3515868"/>
                  </a:lnTo>
                  <a:lnTo>
                    <a:pt x="6880860" y="3448050"/>
                  </a:lnTo>
                  <a:close/>
                </a:path>
                <a:path w="11008360" h="4041775">
                  <a:moveTo>
                    <a:pt x="7321296" y="639318"/>
                  </a:moveTo>
                  <a:lnTo>
                    <a:pt x="7253478" y="571500"/>
                  </a:lnTo>
                  <a:lnTo>
                    <a:pt x="7253478" y="605409"/>
                  </a:lnTo>
                  <a:lnTo>
                    <a:pt x="6960108" y="605409"/>
                  </a:lnTo>
                  <a:lnTo>
                    <a:pt x="6960108" y="673227"/>
                  </a:lnTo>
                  <a:lnTo>
                    <a:pt x="7253478" y="673227"/>
                  </a:lnTo>
                  <a:lnTo>
                    <a:pt x="7253478" y="707136"/>
                  </a:lnTo>
                  <a:lnTo>
                    <a:pt x="7321296" y="639318"/>
                  </a:lnTo>
                  <a:close/>
                </a:path>
                <a:path w="11008360" h="4041775">
                  <a:moveTo>
                    <a:pt x="7392924" y="995172"/>
                  </a:moveTo>
                  <a:lnTo>
                    <a:pt x="7325868" y="928116"/>
                  </a:lnTo>
                  <a:lnTo>
                    <a:pt x="7325868" y="961644"/>
                  </a:lnTo>
                  <a:lnTo>
                    <a:pt x="7031736" y="961644"/>
                  </a:lnTo>
                  <a:lnTo>
                    <a:pt x="7031736" y="1028700"/>
                  </a:lnTo>
                  <a:lnTo>
                    <a:pt x="7325868" y="1028700"/>
                  </a:lnTo>
                  <a:lnTo>
                    <a:pt x="7325868" y="1062228"/>
                  </a:lnTo>
                  <a:lnTo>
                    <a:pt x="7392924" y="995172"/>
                  </a:lnTo>
                  <a:close/>
                </a:path>
                <a:path w="11008360" h="4041775">
                  <a:moveTo>
                    <a:pt x="7719060" y="100965"/>
                  </a:moveTo>
                  <a:lnTo>
                    <a:pt x="7425690" y="100965"/>
                  </a:lnTo>
                  <a:lnTo>
                    <a:pt x="7425690" y="67056"/>
                  </a:lnTo>
                  <a:lnTo>
                    <a:pt x="7357872" y="134874"/>
                  </a:lnTo>
                  <a:lnTo>
                    <a:pt x="7425690" y="202692"/>
                  </a:lnTo>
                  <a:lnTo>
                    <a:pt x="7425690" y="168783"/>
                  </a:lnTo>
                  <a:lnTo>
                    <a:pt x="7719060" y="168783"/>
                  </a:lnTo>
                  <a:lnTo>
                    <a:pt x="7719060" y="100965"/>
                  </a:lnTo>
                  <a:close/>
                </a:path>
                <a:path w="11008360" h="4041775">
                  <a:moveTo>
                    <a:pt x="7968996" y="1867281"/>
                  </a:moveTo>
                  <a:lnTo>
                    <a:pt x="7675626" y="1867281"/>
                  </a:lnTo>
                  <a:lnTo>
                    <a:pt x="7675626" y="1833372"/>
                  </a:lnTo>
                  <a:lnTo>
                    <a:pt x="7607808" y="1901190"/>
                  </a:lnTo>
                  <a:lnTo>
                    <a:pt x="7675626" y="1969008"/>
                  </a:lnTo>
                  <a:lnTo>
                    <a:pt x="7675626" y="1935099"/>
                  </a:lnTo>
                  <a:lnTo>
                    <a:pt x="7968996" y="1935099"/>
                  </a:lnTo>
                  <a:lnTo>
                    <a:pt x="7968996" y="1867281"/>
                  </a:lnTo>
                  <a:close/>
                </a:path>
                <a:path w="11008360" h="4041775">
                  <a:moveTo>
                    <a:pt x="8331708" y="2550033"/>
                  </a:moveTo>
                  <a:lnTo>
                    <a:pt x="8038338" y="2550033"/>
                  </a:lnTo>
                  <a:lnTo>
                    <a:pt x="8038338" y="2516124"/>
                  </a:lnTo>
                  <a:lnTo>
                    <a:pt x="7970520" y="2583942"/>
                  </a:lnTo>
                  <a:lnTo>
                    <a:pt x="8038338" y="2651760"/>
                  </a:lnTo>
                  <a:lnTo>
                    <a:pt x="8038338" y="2617851"/>
                  </a:lnTo>
                  <a:lnTo>
                    <a:pt x="8331708" y="2617851"/>
                  </a:lnTo>
                  <a:lnTo>
                    <a:pt x="8331708" y="2550033"/>
                  </a:lnTo>
                  <a:close/>
                </a:path>
                <a:path w="11008360" h="4041775">
                  <a:moveTo>
                    <a:pt x="10320528" y="1186053"/>
                  </a:moveTo>
                  <a:lnTo>
                    <a:pt x="10028682" y="1186053"/>
                  </a:lnTo>
                  <a:lnTo>
                    <a:pt x="10028682" y="1152144"/>
                  </a:lnTo>
                  <a:lnTo>
                    <a:pt x="9960864" y="1219962"/>
                  </a:lnTo>
                  <a:lnTo>
                    <a:pt x="10028682" y="1287780"/>
                  </a:lnTo>
                  <a:lnTo>
                    <a:pt x="10028682" y="1253871"/>
                  </a:lnTo>
                  <a:lnTo>
                    <a:pt x="10320528" y="1253871"/>
                  </a:lnTo>
                  <a:lnTo>
                    <a:pt x="10320528" y="1186053"/>
                  </a:lnTo>
                  <a:close/>
                </a:path>
                <a:path w="11008360" h="4041775">
                  <a:moveTo>
                    <a:pt x="10466832" y="321564"/>
                  </a:moveTo>
                  <a:lnTo>
                    <a:pt x="10174224" y="321564"/>
                  </a:lnTo>
                  <a:lnTo>
                    <a:pt x="10174224" y="288036"/>
                  </a:lnTo>
                  <a:lnTo>
                    <a:pt x="10107168" y="355092"/>
                  </a:lnTo>
                  <a:lnTo>
                    <a:pt x="10174224" y="422148"/>
                  </a:lnTo>
                  <a:lnTo>
                    <a:pt x="10174224" y="388620"/>
                  </a:lnTo>
                  <a:lnTo>
                    <a:pt x="10466832" y="388620"/>
                  </a:lnTo>
                  <a:lnTo>
                    <a:pt x="10466832" y="321564"/>
                  </a:lnTo>
                  <a:close/>
                </a:path>
                <a:path w="11008360" h="4041775">
                  <a:moveTo>
                    <a:pt x="11007852" y="2080641"/>
                  </a:moveTo>
                  <a:lnTo>
                    <a:pt x="10714482" y="2080641"/>
                  </a:lnTo>
                  <a:lnTo>
                    <a:pt x="10714482" y="2046732"/>
                  </a:lnTo>
                  <a:lnTo>
                    <a:pt x="10646664" y="2114550"/>
                  </a:lnTo>
                  <a:lnTo>
                    <a:pt x="10714482" y="2182368"/>
                  </a:lnTo>
                  <a:lnTo>
                    <a:pt x="10714482" y="2148459"/>
                  </a:lnTo>
                  <a:lnTo>
                    <a:pt x="11007852" y="2148459"/>
                  </a:lnTo>
                  <a:lnTo>
                    <a:pt x="11007852" y="2080641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94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3200" spc="409" dirty="0"/>
              <a:t>Пример</a:t>
            </a:r>
            <a:r>
              <a:rPr sz="3200" spc="-170" dirty="0"/>
              <a:t> </a:t>
            </a:r>
            <a:r>
              <a:rPr sz="3200" spc="200" dirty="0"/>
              <a:t>фишинга:</a:t>
            </a:r>
            <a:r>
              <a:rPr sz="3200" spc="-195" dirty="0"/>
              <a:t> </a:t>
            </a:r>
            <a:r>
              <a:rPr sz="3200" spc="310" dirty="0"/>
              <a:t>рассылки</a:t>
            </a:r>
            <a:r>
              <a:rPr sz="3200" spc="-175" dirty="0"/>
              <a:t> </a:t>
            </a:r>
            <a:r>
              <a:rPr sz="3200" spc="145" dirty="0"/>
              <a:t>от</a:t>
            </a:r>
            <a:r>
              <a:rPr sz="3200" spc="-160" dirty="0"/>
              <a:t> </a:t>
            </a:r>
            <a:r>
              <a:rPr sz="3200" spc="125" dirty="0"/>
              <a:t>«банков»</a:t>
            </a:r>
            <a:endParaRPr sz="3200"/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800" spc="160" dirty="0"/>
              <a:t>Внимательно</a:t>
            </a:r>
            <a:r>
              <a:rPr sz="1800" spc="-70" dirty="0"/>
              <a:t> </a:t>
            </a:r>
            <a:r>
              <a:rPr sz="1800" spc="130" dirty="0"/>
              <a:t>изучите</a:t>
            </a:r>
            <a:r>
              <a:rPr sz="1800" spc="-80" dirty="0"/>
              <a:t> </a:t>
            </a:r>
            <a:r>
              <a:rPr sz="1800" spc="135" dirty="0"/>
              <a:t>скриншоты,</a:t>
            </a:r>
            <a:r>
              <a:rPr sz="1800" spc="-45" dirty="0"/>
              <a:t> </a:t>
            </a:r>
            <a:r>
              <a:rPr sz="1800" spc="155" dirty="0"/>
              <a:t>обращая</a:t>
            </a:r>
            <a:r>
              <a:rPr sz="1800" spc="-55" dirty="0"/>
              <a:t> </a:t>
            </a:r>
            <a:r>
              <a:rPr sz="1800" spc="165" dirty="0"/>
              <a:t>особое</a:t>
            </a:r>
            <a:r>
              <a:rPr sz="1800" spc="-45" dirty="0"/>
              <a:t> </a:t>
            </a:r>
            <a:r>
              <a:rPr sz="1800" spc="180" dirty="0"/>
              <a:t>внимание</a:t>
            </a:r>
            <a:r>
              <a:rPr sz="1800" spc="-55" dirty="0"/>
              <a:t> </a:t>
            </a:r>
            <a:r>
              <a:rPr sz="1800" spc="145" dirty="0"/>
              <a:t>на</a:t>
            </a:r>
            <a:r>
              <a:rPr sz="1800" spc="-80" dirty="0"/>
              <a:t> </a:t>
            </a:r>
            <a:r>
              <a:rPr sz="1800" spc="90" dirty="0"/>
              <a:t>места,</a:t>
            </a:r>
            <a:r>
              <a:rPr sz="1800" spc="-65" dirty="0"/>
              <a:t> </a:t>
            </a:r>
            <a:r>
              <a:rPr sz="1800" spc="150" dirty="0"/>
              <a:t>отмеченные</a:t>
            </a:r>
            <a:r>
              <a:rPr sz="1800" spc="-75" dirty="0"/>
              <a:t> </a:t>
            </a:r>
            <a:r>
              <a:rPr sz="1800" spc="145" dirty="0"/>
              <a:t>стрелками</a:t>
            </a:r>
            <a:endParaRPr sz="1800"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307591"/>
              <a:ext cx="12192000" cy="5550535"/>
            </a:xfrm>
            <a:custGeom>
              <a:avLst/>
              <a:gdLst/>
              <a:ahLst/>
              <a:cxnLst/>
              <a:rect l="l" t="t" r="r" b="b"/>
              <a:pathLst>
                <a:path w="12192000" h="5550534">
                  <a:moveTo>
                    <a:pt x="0" y="5550407"/>
                  </a:moveTo>
                  <a:lnTo>
                    <a:pt x="12192000" y="5550407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550407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2000" cy="1308100"/>
            </a:xfrm>
            <a:custGeom>
              <a:avLst/>
              <a:gdLst/>
              <a:ahLst/>
              <a:cxnLst/>
              <a:rect l="l" t="t" r="r" b="b"/>
              <a:pathLst>
                <a:path w="12192000" h="1308100">
                  <a:moveTo>
                    <a:pt x="12192000" y="0"/>
                  </a:moveTo>
                  <a:lnTo>
                    <a:pt x="0" y="0"/>
                  </a:lnTo>
                  <a:lnTo>
                    <a:pt x="0" y="1307591"/>
                  </a:lnTo>
                  <a:lnTo>
                    <a:pt x="12192000" y="1307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08592" y="1588008"/>
              <a:ext cx="2546604" cy="502767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283192" y="1562608"/>
              <a:ext cx="2597785" cy="5078730"/>
            </a:xfrm>
            <a:custGeom>
              <a:avLst/>
              <a:gdLst/>
              <a:ahLst/>
              <a:cxnLst/>
              <a:rect l="l" t="t" r="r" b="b"/>
              <a:pathLst>
                <a:path w="2597784" h="5078730">
                  <a:moveTo>
                    <a:pt x="0" y="5078476"/>
                  </a:moveTo>
                  <a:lnTo>
                    <a:pt x="2597404" y="5078476"/>
                  </a:lnTo>
                  <a:lnTo>
                    <a:pt x="2597404" y="0"/>
                  </a:lnTo>
                  <a:lnTo>
                    <a:pt x="0" y="0"/>
                  </a:lnTo>
                  <a:lnTo>
                    <a:pt x="0" y="5078476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63461" y="1597913"/>
              <a:ext cx="2545080" cy="5008245"/>
            </a:xfrm>
            <a:custGeom>
              <a:avLst/>
              <a:gdLst/>
              <a:ahLst/>
              <a:cxnLst/>
              <a:rect l="l" t="t" r="r" b="b"/>
              <a:pathLst>
                <a:path w="2545079" h="5008245">
                  <a:moveTo>
                    <a:pt x="2545080" y="0"/>
                  </a:moveTo>
                  <a:lnTo>
                    <a:pt x="0" y="0"/>
                  </a:lnTo>
                  <a:lnTo>
                    <a:pt x="0" y="5007864"/>
                  </a:lnTo>
                  <a:lnTo>
                    <a:pt x="2545080" y="5007864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63461" y="1597913"/>
              <a:ext cx="2545080" cy="5008245"/>
            </a:xfrm>
            <a:custGeom>
              <a:avLst/>
              <a:gdLst/>
              <a:ahLst/>
              <a:cxnLst/>
              <a:rect l="l" t="t" r="r" b="b"/>
              <a:pathLst>
                <a:path w="2545079" h="5008245">
                  <a:moveTo>
                    <a:pt x="0" y="5007864"/>
                  </a:moveTo>
                  <a:lnTo>
                    <a:pt x="2545080" y="5007864"/>
                  </a:lnTo>
                  <a:lnTo>
                    <a:pt x="2545080" y="0"/>
                  </a:lnTo>
                  <a:lnTo>
                    <a:pt x="0" y="0"/>
                  </a:lnTo>
                  <a:lnTo>
                    <a:pt x="0" y="5007864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4810" y="1585721"/>
              <a:ext cx="5515610" cy="5049520"/>
            </a:xfrm>
            <a:custGeom>
              <a:avLst/>
              <a:gdLst/>
              <a:ahLst/>
              <a:cxnLst/>
              <a:rect l="l" t="t" r="r" b="b"/>
              <a:pathLst>
                <a:path w="5515610" h="5049520">
                  <a:moveTo>
                    <a:pt x="2522220" y="1524"/>
                  </a:moveTo>
                  <a:lnTo>
                    <a:pt x="0" y="1524"/>
                  </a:lnTo>
                  <a:lnTo>
                    <a:pt x="0" y="5029200"/>
                  </a:lnTo>
                  <a:lnTo>
                    <a:pt x="2522220" y="5029200"/>
                  </a:lnTo>
                  <a:lnTo>
                    <a:pt x="2522220" y="1524"/>
                  </a:lnTo>
                  <a:close/>
                </a:path>
                <a:path w="5515610" h="5049520">
                  <a:moveTo>
                    <a:pt x="5515356" y="0"/>
                  </a:moveTo>
                  <a:lnTo>
                    <a:pt x="2988564" y="0"/>
                  </a:lnTo>
                  <a:lnTo>
                    <a:pt x="2988564" y="5049012"/>
                  </a:lnTo>
                  <a:lnTo>
                    <a:pt x="5515356" y="5049012"/>
                  </a:lnTo>
                  <a:lnTo>
                    <a:pt x="55153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4809" y="1587246"/>
              <a:ext cx="2522220" cy="5027930"/>
            </a:xfrm>
            <a:custGeom>
              <a:avLst/>
              <a:gdLst/>
              <a:ahLst/>
              <a:cxnLst/>
              <a:rect l="l" t="t" r="r" b="b"/>
              <a:pathLst>
                <a:path w="2522220" h="5027930">
                  <a:moveTo>
                    <a:pt x="0" y="5027676"/>
                  </a:moveTo>
                  <a:lnTo>
                    <a:pt x="2522220" y="5027676"/>
                  </a:lnTo>
                  <a:lnTo>
                    <a:pt x="2522220" y="0"/>
                  </a:lnTo>
                  <a:lnTo>
                    <a:pt x="0" y="0"/>
                  </a:lnTo>
                  <a:lnTo>
                    <a:pt x="0" y="5027676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06140" y="1638300"/>
              <a:ext cx="2372867" cy="499567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664452" y="4107179"/>
              <a:ext cx="1568450" cy="299085"/>
            </a:xfrm>
            <a:custGeom>
              <a:avLst/>
              <a:gdLst/>
              <a:ahLst/>
              <a:cxnLst/>
              <a:rect l="l" t="t" r="r" b="b"/>
              <a:pathLst>
                <a:path w="1568450" h="299085">
                  <a:moveTo>
                    <a:pt x="1568196" y="0"/>
                  </a:moveTo>
                  <a:lnTo>
                    <a:pt x="0" y="0"/>
                  </a:lnTo>
                  <a:lnTo>
                    <a:pt x="0" y="298704"/>
                  </a:lnTo>
                  <a:lnTo>
                    <a:pt x="1568196" y="298704"/>
                  </a:lnTo>
                  <a:lnTo>
                    <a:pt x="1568196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664452" y="4107179"/>
              <a:ext cx="1568450" cy="299085"/>
            </a:xfrm>
            <a:custGeom>
              <a:avLst/>
              <a:gdLst/>
              <a:ahLst/>
              <a:cxnLst/>
              <a:rect l="l" t="t" r="r" b="b"/>
              <a:pathLst>
                <a:path w="1568450" h="299085">
                  <a:moveTo>
                    <a:pt x="0" y="298704"/>
                  </a:moveTo>
                  <a:lnTo>
                    <a:pt x="1568196" y="298704"/>
                  </a:lnTo>
                  <a:lnTo>
                    <a:pt x="1568196" y="0"/>
                  </a:lnTo>
                  <a:lnTo>
                    <a:pt x="0" y="0"/>
                  </a:lnTo>
                  <a:lnTo>
                    <a:pt x="0" y="29870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9100" y="1653539"/>
              <a:ext cx="2456688" cy="495909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680972" y="2926079"/>
              <a:ext cx="314325" cy="137160"/>
            </a:xfrm>
            <a:custGeom>
              <a:avLst/>
              <a:gdLst/>
              <a:ahLst/>
              <a:cxnLst/>
              <a:rect l="l" t="t" r="r" b="b"/>
              <a:pathLst>
                <a:path w="314325" h="137160">
                  <a:moveTo>
                    <a:pt x="313944" y="0"/>
                  </a:moveTo>
                  <a:lnTo>
                    <a:pt x="0" y="0"/>
                  </a:lnTo>
                  <a:lnTo>
                    <a:pt x="0" y="137160"/>
                  </a:lnTo>
                  <a:lnTo>
                    <a:pt x="313944" y="137160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F80F4B">
                <a:alpha val="7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045207" y="3226307"/>
              <a:ext cx="175260" cy="88900"/>
            </a:xfrm>
            <a:custGeom>
              <a:avLst/>
              <a:gdLst/>
              <a:ahLst/>
              <a:cxnLst/>
              <a:rect l="l" t="t" r="r" b="b"/>
              <a:pathLst>
                <a:path w="175260" h="88900">
                  <a:moveTo>
                    <a:pt x="175260" y="0"/>
                  </a:moveTo>
                  <a:lnTo>
                    <a:pt x="0" y="0"/>
                  </a:lnTo>
                  <a:lnTo>
                    <a:pt x="0" y="88391"/>
                  </a:lnTo>
                  <a:lnTo>
                    <a:pt x="175260" y="88391"/>
                  </a:lnTo>
                  <a:lnTo>
                    <a:pt x="175260" y="0"/>
                  </a:lnTo>
                  <a:close/>
                </a:path>
              </a:pathLst>
            </a:custGeom>
            <a:solidFill>
              <a:srgbClr val="303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1480" y="1627632"/>
              <a:ext cx="2407920" cy="496366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25184" y="1647444"/>
              <a:ext cx="2382012" cy="491337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96240" y="2479547"/>
              <a:ext cx="11344910" cy="4014470"/>
            </a:xfrm>
            <a:custGeom>
              <a:avLst/>
              <a:gdLst/>
              <a:ahLst/>
              <a:cxnLst/>
              <a:rect l="l" t="t" r="r" b="b"/>
              <a:pathLst>
                <a:path w="11344910" h="4014470">
                  <a:moveTo>
                    <a:pt x="364236" y="3902964"/>
                  </a:moveTo>
                  <a:lnTo>
                    <a:pt x="295656" y="3834384"/>
                  </a:lnTo>
                  <a:lnTo>
                    <a:pt x="295656" y="3868674"/>
                  </a:lnTo>
                  <a:lnTo>
                    <a:pt x="0" y="3868674"/>
                  </a:lnTo>
                  <a:lnTo>
                    <a:pt x="0" y="3937254"/>
                  </a:lnTo>
                  <a:lnTo>
                    <a:pt x="295656" y="3937254"/>
                  </a:lnTo>
                  <a:lnTo>
                    <a:pt x="295656" y="3971544"/>
                  </a:lnTo>
                  <a:lnTo>
                    <a:pt x="364236" y="3902964"/>
                  </a:lnTo>
                  <a:close/>
                </a:path>
                <a:path w="11344910" h="4014470">
                  <a:moveTo>
                    <a:pt x="364236" y="2462784"/>
                  </a:moveTo>
                  <a:lnTo>
                    <a:pt x="295656" y="2394204"/>
                  </a:lnTo>
                  <a:lnTo>
                    <a:pt x="295656" y="2428494"/>
                  </a:lnTo>
                  <a:lnTo>
                    <a:pt x="0" y="2428494"/>
                  </a:lnTo>
                  <a:lnTo>
                    <a:pt x="0" y="2497074"/>
                  </a:lnTo>
                  <a:lnTo>
                    <a:pt x="295656" y="2497074"/>
                  </a:lnTo>
                  <a:lnTo>
                    <a:pt x="295656" y="2531364"/>
                  </a:lnTo>
                  <a:lnTo>
                    <a:pt x="364236" y="2462784"/>
                  </a:lnTo>
                  <a:close/>
                </a:path>
                <a:path w="11344910" h="4014470">
                  <a:moveTo>
                    <a:pt x="1112520" y="589788"/>
                  </a:moveTo>
                  <a:lnTo>
                    <a:pt x="1043940" y="521208"/>
                  </a:lnTo>
                  <a:lnTo>
                    <a:pt x="1043940" y="555498"/>
                  </a:lnTo>
                  <a:lnTo>
                    <a:pt x="748284" y="555498"/>
                  </a:lnTo>
                  <a:lnTo>
                    <a:pt x="748284" y="624078"/>
                  </a:lnTo>
                  <a:lnTo>
                    <a:pt x="1043940" y="624078"/>
                  </a:lnTo>
                  <a:lnTo>
                    <a:pt x="1043940" y="658368"/>
                  </a:lnTo>
                  <a:lnTo>
                    <a:pt x="1112520" y="589788"/>
                  </a:lnTo>
                  <a:close/>
                </a:path>
                <a:path w="11344910" h="4014470">
                  <a:moveTo>
                    <a:pt x="1824228" y="34290"/>
                  </a:moveTo>
                  <a:lnTo>
                    <a:pt x="1528572" y="34290"/>
                  </a:lnTo>
                  <a:lnTo>
                    <a:pt x="1528572" y="0"/>
                  </a:lnTo>
                  <a:lnTo>
                    <a:pt x="1459992" y="68580"/>
                  </a:lnTo>
                  <a:lnTo>
                    <a:pt x="1528572" y="137160"/>
                  </a:lnTo>
                  <a:lnTo>
                    <a:pt x="1528572" y="102870"/>
                  </a:lnTo>
                  <a:lnTo>
                    <a:pt x="1824228" y="102870"/>
                  </a:lnTo>
                  <a:lnTo>
                    <a:pt x="1824228" y="34290"/>
                  </a:lnTo>
                  <a:close/>
                </a:path>
                <a:path w="11344910" h="4014470">
                  <a:moveTo>
                    <a:pt x="2331720" y="3464814"/>
                  </a:moveTo>
                  <a:lnTo>
                    <a:pt x="2036064" y="3464814"/>
                  </a:lnTo>
                  <a:lnTo>
                    <a:pt x="2036064" y="3430524"/>
                  </a:lnTo>
                  <a:lnTo>
                    <a:pt x="1967484" y="3499104"/>
                  </a:lnTo>
                  <a:lnTo>
                    <a:pt x="2036064" y="3567684"/>
                  </a:lnTo>
                  <a:lnTo>
                    <a:pt x="2036064" y="3533394"/>
                  </a:lnTo>
                  <a:lnTo>
                    <a:pt x="2331720" y="3533394"/>
                  </a:lnTo>
                  <a:lnTo>
                    <a:pt x="2331720" y="3464814"/>
                  </a:lnTo>
                  <a:close/>
                </a:path>
                <a:path w="11344910" h="4014470">
                  <a:moveTo>
                    <a:pt x="4177284" y="70866"/>
                  </a:moveTo>
                  <a:lnTo>
                    <a:pt x="3880104" y="70866"/>
                  </a:lnTo>
                  <a:lnTo>
                    <a:pt x="3880104" y="36576"/>
                  </a:lnTo>
                  <a:lnTo>
                    <a:pt x="3811524" y="105156"/>
                  </a:lnTo>
                  <a:lnTo>
                    <a:pt x="3880104" y="173736"/>
                  </a:lnTo>
                  <a:lnTo>
                    <a:pt x="3880104" y="139446"/>
                  </a:lnTo>
                  <a:lnTo>
                    <a:pt x="4177284" y="139446"/>
                  </a:lnTo>
                  <a:lnTo>
                    <a:pt x="4177284" y="70866"/>
                  </a:lnTo>
                  <a:close/>
                </a:path>
                <a:path w="11344910" h="4014470">
                  <a:moveTo>
                    <a:pt x="4411980" y="1924050"/>
                  </a:moveTo>
                  <a:lnTo>
                    <a:pt x="4116324" y="1924050"/>
                  </a:lnTo>
                  <a:lnTo>
                    <a:pt x="4116324" y="1889760"/>
                  </a:lnTo>
                  <a:lnTo>
                    <a:pt x="4047744" y="1958340"/>
                  </a:lnTo>
                  <a:lnTo>
                    <a:pt x="4116324" y="2026920"/>
                  </a:lnTo>
                  <a:lnTo>
                    <a:pt x="4116324" y="1992630"/>
                  </a:lnTo>
                  <a:lnTo>
                    <a:pt x="4411980" y="1992630"/>
                  </a:lnTo>
                  <a:lnTo>
                    <a:pt x="4411980" y="1924050"/>
                  </a:lnTo>
                  <a:close/>
                </a:path>
                <a:path w="11344910" h="4014470">
                  <a:moveTo>
                    <a:pt x="5352288" y="971550"/>
                  </a:moveTo>
                  <a:lnTo>
                    <a:pt x="5056632" y="971550"/>
                  </a:lnTo>
                  <a:lnTo>
                    <a:pt x="5056632" y="937260"/>
                  </a:lnTo>
                  <a:lnTo>
                    <a:pt x="4988052" y="1005840"/>
                  </a:lnTo>
                  <a:lnTo>
                    <a:pt x="5056632" y="1074420"/>
                  </a:lnTo>
                  <a:lnTo>
                    <a:pt x="5056632" y="1040130"/>
                  </a:lnTo>
                  <a:lnTo>
                    <a:pt x="5352288" y="1040130"/>
                  </a:lnTo>
                  <a:lnTo>
                    <a:pt x="5352288" y="971550"/>
                  </a:lnTo>
                  <a:close/>
                </a:path>
                <a:path w="11344910" h="4014470">
                  <a:moveTo>
                    <a:pt x="6393180" y="3945636"/>
                  </a:moveTo>
                  <a:lnTo>
                    <a:pt x="6324600" y="3877056"/>
                  </a:lnTo>
                  <a:lnTo>
                    <a:pt x="6324600" y="3911346"/>
                  </a:lnTo>
                  <a:lnTo>
                    <a:pt x="6028944" y="3911346"/>
                  </a:lnTo>
                  <a:lnTo>
                    <a:pt x="6028944" y="3979926"/>
                  </a:lnTo>
                  <a:lnTo>
                    <a:pt x="6324600" y="3979926"/>
                  </a:lnTo>
                  <a:lnTo>
                    <a:pt x="6324600" y="4014216"/>
                  </a:lnTo>
                  <a:lnTo>
                    <a:pt x="6393180" y="3945636"/>
                  </a:lnTo>
                  <a:close/>
                </a:path>
                <a:path w="11344910" h="4014470">
                  <a:moveTo>
                    <a:pt x="6393180" y="3729228"/>
                  </a:moveTo>
                  <a:lnTo>
                    <a:pt x="6324600" y="3660648"/>
                  </a:lnTo>
                  <a:lnTo>
                    <a:pt x="6324600" y="3694938"/>
                  </a:lnTo>
                  <a:lnTo>
                    <a:pt x="6028944" y="3694938"/>
                  </a:lnTo>
                  <a:lnTo>
                    <a:pt x="6028944" y="3763518"/>
                  </a:lnTo>
                  <a:lnTo>
                    <a:pt x="6324600" y="3763518"/>
                  </a:lnTo>
                  <a:lnTo>
                    <a:pt x="6324600" y="3797808"/>
                  </a:lnTo>
                  <a:lnTo>
                    <a:pt x="6393180" y="3729228"/>
                  </a:lnTo>
                  <a:close/>
                </a:path>
                <a:path w="11344910" h="4014470">
                  <a:moveTo>
                    <a:pt x="6393180" y="3512820"/>
                  </a:moveTo>
                  <a:lnTo>
                    <a:pt x="6324600" y="3444240"/>
                  </a:lnTo>
                  <a:lnTo>
                    <a:pt x="6324600" y="3478530"/>
                  </a:lnTo>
                  <a:lnTo>
                    <a:pt x="6028944" y="3478530"/>
                  </a:lnTo>
                  <a:lnTo>
                    <a:pt x="6028944" y="3547122"/>
                  </a:lnTo>
                  <a:lnTo>
                    <a:pt x="6324600" y="3547122"/>
                  </a:lnTo>
                  <a:lnTo>
                    <a:pt x="6324600" y="3581400"/>
                  </a:lnTo>
                  <a:lnTo>
                    <a:pt x="6393180" y="3512820"/>
                  </a:lnTo>
                  <a:close/>
                </a:path>
                <a:path w="11344910" h="4014470">
                  <a:moveTo>
                    <a:pt x="6393180" y="3081528"/>
                  </a:moveTo>
                  <a:lnTo>
                    <a:pt x="6324600" y="3012948"/>
                  </a:lnTo>
                  <a:lnTo>
                    <a:pt x="6324600" y="3047238"/>
                  </a:lnTo>
                  <a:lnTo>
                    <a:pt x="6028944" y="3047238"/>
                  </a:lnTo>
                  <a:lnTo>
                    <a:pt x="6028944" y="3115818"/>
                  </a:lnTo>
                  <a:lnTo>
                    <a:pt x="6324600" y="3115818"/>
                  </a:lnTo>
                  <a:lnTo>
                    <a:pt x="6324600" y="3150108"/>
                  </a:lnTo>
                  <a:lnTo>
                    <a:pt x="6393180" y="3081528"/>
                  </a:lnTo>
                  <a:close/>
                </a:path>
                <a:path w="11344910" h="4014470">
                  <a:moveTo>
                    <a:pt x="6393180" y="2145030"/>
                  </a:moveTo>
                  <a:lnTo>
                    <a:pt x="6325362" y="2077212"/>
                  </a:lnTo>
                  <a:lnTo>
                    <a:pt x="6325362" y="2111121"/>
                  </a:lnTo>
                  <a:lnTo>
                    <a:pt x="6028944" y="2111121"/>
                  </a:lnTo>
                  <a:lnTo>
                    <a:pt x="6028944" y="2178939"/>
                  </a:lnTo>
                  <a:lnTo>
                    <a:pt x="6325362" y="2178939"/>
                  </a:lnTo>
                  <a:lnTo>
                    <a:pt x="6325362" y="2212848"/>
                  </a:lnTo>
                  <a:lnTo>
                    <a:pt x="6393180" y="2145030"/>
                  </a:lnTo>
                  <a:close/>
                </a:path>
                <a:path w="11344910" h="4014470">
                  <a:moveTo>
                    <a:pt x="6393180" y="1641348"/>
                  </a:moveTo>
                  <a:lnTo>
                    <a:pt x="6324600" y="1572768"/>
                  </a:lnTo>
                  <a:lnTo>
                    <a:pt x="6324600" y="1607058"/>
                  </a:lnTo>
                  <a:lnTo>
                    <a:pt x="6028944" y="1607058"/>
                  </a:lnTo>
                  <a:lnTo>
                    <a:pt x="6028944" y="1675638"/>
                  </a:lnTo>
                  <a:lnTo>
                    <a:pt x="6324600" y="1675638"/>
                  </a:lnTo>
                  <a:lnTo>
                    <a:pt x="6324600" y="1709928"/>
                  </a:lnTo>
                  <a:lnTo>
                    <a:pt x="6393180" y="1641348"/>
                  </a:lnTo>
                  <a:close/>
                </a:path>
                <a:path w="11344910" h="4014470">
                  <a:moveTo>
                    <a:pt x="7339584" y="988314"/>
                  </a:moveTo>
                  <a:lnTo>
                    <a:pt x="7042404" y="988314"/>
                  </a:lnTo>
                  <a:lnTo>
                    <a:pt x="7042404" y="954024"/>
                  </a:lnTo>
                  <a:lnTo>
                    <a:pt x="6973824" y="1022604"/>
                  </a:lnTo>
                  <a:lnTo>
                    <a:pt x="7042404" y="1091196"/>
                  </a:lnTo>
                  <a:lnTo>
                    <a:pt x="7042404" y="1056894"/>
                  </a:lnTo>
                  <a:lnTo>
                    <a:pt x="7339584" y="1056894"/>
                  </a:lnTo>
                  <a:lnTo>
                    <a:pt x="7339584" y="988314"/>
                  </a:lnTo>
                  <a:close/>
                </a:path>
                <a:path w="11344910" h="4014470">
                  <a:moveTo>
                    <a:pt x="7339584" y="156210"/>
                  </a:moveTo>
                  <a:lnTo>
                    <a:pt x="7042404" y="156210"/>
                  </a:lnTo>
                  <a:lnTo>
                    <a:pt x="7042404" y="121920"/>
                  </a:lnTo>
                  <a:lnTo>
                    <a:pt x="6973824" y="190500"/>
                  </a:lnTo>
                  <a:lnTo>
                    <a:pt x="7042404" y="259080"/>
                  </a:lnTo>
                  <a:lnTo>
                    <a:pt x="7042404" y="224790"/>
                  </a:lnTo>
                  <a:lnTo>
                    <a:pt x="7339584" y="224790"/>
                  </a:lnTo>
                  <a:lnTo>
                    <a:pt x="7339584" y="156210"/>
                  </a:lnTo>
                  <a:close/>
                </a:path>
                <a:path w="11344910" h="4014470">
                  <a:moveTo>
                    <a:pt x="7629144" y="3041142"/>
                  </a:moveTo>
                  <a:lnTo>
                    <a:pt x="7331964" y="3041142"/>
                  </a:lnTo>
                  <a:lnTo>
                    <a:pt x="7331964" y="3006852"/>
                  </a:lnTo>
                  <a:lnTo>
                    <a:pt x="7263384" y="3075432"/>
                  </a:lnTo>
                  <a:lnTo>
                    <a:pt x="7331964" y="3144012"/>
                  </a:lnTo>
                  <a:lnTo>
                    <a:pt x="7331964" y="3109722"/>
                  </a:lnTo>
                  <a:lnTo>
                    <a:pt x="7629144" y="3109722"/>
                  </a:lnTo>
                  <a:lnTo>
                    <a:pt x="7629144" y="3041142"/>
                  </a:lnTo>
                  <a:close/>
                </a:path>
                <a:path w="11344910" h="4014470">
                  <a:moveTo>
                    <a:pt x="10351008" y="360045"/>
                  </a:moveTo>
                  <a:lnTo>
                    <a:pt x="10054590" y="360045"/>
                  </a:lnTo>
                  <a:lnTo>
                    <a:pt x="10054590" y="326136"/>
                  </a:lnTo>
                  <a:lnTo>
                    <a:pt x="9986772" y="393954"/>
                  </a:lnTo>
                  <a:lnTo>
                    <a:pt x="10054590" y="461772"/>
                  </a:lnTo>
                  <a:lnTo>
                    <a:pt x="10054590" y="427863"/>
                  </a:lnTo>
                  <a:lnTo>
                    <a:pt x="10351008" y="427863"/>
                  </a:lnTo>
                  <a:lnTo>
                    <a:pt x="10351008" y="360045"/>
                  </a:lnTo>
                  <a:close/>
                </a:path>
                <a:path w="11344910" h="4014470">
                  <a:moveTo>
                    <a:pt x="10965180" y="882396"/>
                  </a:moveTo>
                  <a:lnTo>
                    <a:pt x="10896600" y="813816"/>
                  </a:lnTo>
                  <a:lnTo>
                    <a:pt x="10896600" y="848106"/>
                  </a:lnTo>
                  <a:lnTo>
                    <a:pt x="10599420" y="848106"/>
                  </a:lnTo>
                  <a:lnTo>
                    <a:pt x="10599420" y="916686"/>
                  </a:lnTo>
                  <a:lnTo>
                    <a:pt x="10896600" y="916686"/>
                  </a:lnTo>
                  <a:lnTo>
                    <a:pt x="10896600" y="950976"/>
                  </a:lnTo>
                  <a:lnTo>
                    <a:pt x="10965180" y="882396"/>
                  </a:lnTo>
                  <a:close/>
                </a:path>
                <a:path w="11344910" h="4014470">
                  <a:moveTo>
                    <a:pt x="11329416" y="1928622"/>
                  </a:moveTo>
                  <a:lnTo>
                    <a:pt x="11033760" y="1928622"/>
                  </a:lnTo>
                  <a:lnTo>
                    <a:pt x="11033760" y="1894332"/>
                  </a:lnTo>
                  <a:lnTo>
                    <a:pt x="10965180" y="1962912"/>
                  </a:lnTo>
                  <a:lnTo>
                    <a:pt x="11033760" y="2031492"/>
                  </a:lnTo>
                  <a:lnTo>
                    <a:pt x="11033760" y="1997202"/>
                  </a:lnTo>
                  <a:lnTo>
                    <a:pt x="11329416" y="1997202"/>
                  </a:lnTo>
                  <a:lnTo>
                    <a:pt x="11329416" y="1928622"/>
                  </a:lnTo>
                  <a:close/>
                </a:path>
                <a:path w="11344910" h="4014470">
                  <a:moveTo>
                    <a:pt x="11344656" y="1083945"/>
                  </a:moveTo>
                  <a:lnTo>
                    <a:pt x="11048238" y="1083945"/>
                  </a:lnTo>
                  <a:lnTo>
                    <a:pt x="11048238" y="1050048"/>
                  </a:lnTo>
                  <a:lnTo>
                    <a:pt x="10980420" y="1117854"/>
                  </a:lnTo>
                  <a:lnTo>
                    <a:pt x="11048238" y="1185672"/>
                  </a:lnTo>
                  <a:lnTo>
                    <a:pt x="11048238" y="1151763"/>
                  </a:lnTo>
                  <a:lnTo>
                    <a:pt x="11344656" y="1151763"/>
                  </a:lnTo>
                  <a:lnTo>
                    <a:pt x="11344656" y="108394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471671" y="3058667"/>
              <a:ext cx="321945" cy="149860"/>
            </a:xfrm>
            <a:custGeom>
              <a:avLst/>
              <a:gdLst/>
              <a:ahLst/>
              <a:cxnLst/>
              <a:rect l="l" t="t" r="r" b="b"/>
              <a:pathLst>
                <a:path w="321945" h="149860">
                  <a:moveTo>
                    <a:pt x="296672" y="0"/>
                  </a:moveTo>
                  <a:lnTo>
                    <a:pt x="0" y="0"/>
                  </a:lnTo>
                  <a:lnTo>
                    <a:pt x="0" y="149352"/>
                  </a:lnTo>
                  <a:lnTo>
                    <a:pt x="321563" y="149352"/>
                  </a:lnTo>
                  <a:lnTo>
                    <a:pt x="321563" y="24892"/>
                  </a:lnTo>
                  <a:lnTo>
                    <a:pt x="319603" y="15216"/>
                  </a:lnTo>
                  <a:lnTo>
                    <a:pt x="314261" y="7302"/>
                  </a:lnTo>
                  <a:lnTo>
                    <a:pt x="306347" y="1960"/>
                  </a:lnTo>
                  <a:lnTo>
                    <a:pt x="2966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373373" y="1585722"/>
            <a:ext cx="2527300" cy="5049520"/>
          </a:xfrm>
          <a:prstGeom prst="rect">
            <a:avLst/>
          </a:prstGeom>
          <a:ln w="50800">
            <a:solidFill>
              <a:srgbClr val="EF0E7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5"/>
              </a:spcBef>
            </a:pPr>
            <a:endParaRPr sz="800">
              <a:latin typeface="Times New Roman"/>
              <a:cs typeface="Times New Roman"/>
            </a:endParaRPr>
          </a:p>
          <a:p>
            <a:pPr marL="163830">
              <a:lnSpc>
                <a:spcPct val="100000"/>
              </a:lnSpc>
            </a:pPr>
            <a:r>
              <a:rPr sz="800" spc="-10" dirty="0">
                <a:solidFill>
                  <a:srgbClr val="3A3838"/>
                </a:solidFill>
                <a:latin typeface="Calibri"/>
                <a:cs typeface="Calibri"/>
              </a:rPr>
              <a:t>Алёна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610344" y="3529596"/>
            <a:ext cx="1112520" cy="3037840"/>
          </a:xfrm>
          <a:custGeom>
            <a:avLst/>
            <a:gdLst/>
            <a:ahLst/>
            <a:cxnLst/>
            <a:rect l="l" t="t" r="r" b="b"/>
            <a:pathLst>
              <a:path w="1112520" h="3037840">
                <a:moveTo>
                  <a:pt x="364236" y="2969501"/>
                </a:moveTo>
                <a:lnTo>
                  <a:pt x="296418" y="2901683"/>
                </a:lnTo>
                <a:lnTo>
                  <a:pt x="296418" y="2935592"/>
                </a:lnTo>
                <a:lnTo>
                  <a:pt x="0" y="2935592"/>
                </a:lnTo>
                <a:lnTo>
                  <a:pt x="0" y="3003410"/>
                </a:lnTo>
                <a:lnTo>
                  <a:pt x="296418" y="3003410"/>
                </a:lnTo>
                <a:lnTo>
                  <a:pt x="296418" y="3037319"/>
                </a:lnTo>
                <a:lnTo>
                  <a:pt x="364236" y="2969501"/>
                </a:lnTo>
                <a:close/>
              </a:path>
              <a:path w="1112520" h="3037840">
                <a:moveTo>
                  <a:pt x="1112520" y="33896"/>
                </a:moveTo>
                <a:lnTo>
                  <a:pt x="816102" y="33896"/>
                </a:lnTo>
                <a:lnTo>
                  <a:pt x="816102" y="0"/>
                </a:lnTo>
                <a:lnTo>
                  <a:pt x="748284" y="67805"/>
                </a:lnTo>
                <a:lnTo>
                  <a:pt x="816102" y="135623"/>
                </a:lnTo>
                <a:lnTo>
                  <a:pt x="816102" y="101714"/>
                </a:lnTo>
                <a:lnTo>
                  <a:pt x="1112520" y="101714"/>
                </a:lnTo>
                <a:lnTo>
                  <a:pt x="1112520" y="3389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305206" y="49529"/>
            <a:ext cx="11503025" cy="116141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1238885">
              <a:lnSpc>
                <a:spcPts val="3020"/>
              </a:lnSpc>
              <a:spcBef>
                <a:spcPts val="480"/>
              </a:spcBef>
            </a:pPr>
            <a:r>
              <a:rPr sz="2800" spc="360" dirty="0"/>
              <a:t>Пример</a:t>
            </a:r>
            <a:r>
              <a:rPr sz="2800" spc="-95" dirty="0"/>
              <a:t> </a:t>
            </a:r>
            <a:r>
              <a:rPr sz="2800" spc="204" dirty="0"/>
              <a:t>фишинга:</a:t>
            </a:r>
            <a:r>
              <a:rPr sz="2800" spc="-114" dirty="0"/>
              <a:t> </a:t>
            </a:r>
            <a:r>
              <a:rPr sz="2800" spc="280" dirty="0"/>
              <a:t>рассылки</a:t>
            </a:r>
            <a:r>
              <a:rPr sz="2800" spc="-80" dirty="0"/>
              <a:t> </a:t>
            </a:r>
            <a:r>
              <a:rPr sz="2800" spc="155" dirty="0"/>
              <a:t>от</a:t>
            </a:r>
            <a:r>
              <a:rPr sz="2800" spc="-114" dirty="0"/>
              <a:t> </a:t>
            </a:r>
            <a:r>
              <a:rPr sz="2800" spc="165" dirty="0"/>
              <a:t>«интернет</a:t>
            </a:r>
            <a:r>
              <a:rPr sz="2800" spc="165" dirty="0">
                <a:latin typeface="Verdana"/>
                <a:cs typeface="Verdana"/>
              </a:rPr>
              <a:t>-</a:t>
            </a:r>
            <a:r>
              <a:rPr sz="2800" spc="210" dirty="0"/>
              <a:t>магазинов» </a:t>
            </a:r>
            <a:r>
              <a:rPr sz="2800" spc="360" dirty="0"/>
              <a:t>и</a:t>
            </a:r>
            <a:r>
              <a:rPr sz="2800" spc="-114" dirty="0"/>
              <a:t> </a:t>
            </a:r>
            <a:r>
              <a:rPr sz="2800" spc="295" dirty="0"/>
              <a:t>предложения</a:t>
            </a:r>
            <a:r>
              <a:rPr sz="2800" spc="-55" dirty="0"/>
              <a:t> </a:t>
            </a:r>
            <a:r>
              <a:rPr sz="2800" spc="150" dirty="0"/>
              <a:t>услуг,</a:t>
            </a:r>
            <a:r>
              <a:rPr sz="2800" spc="-105" dirty="0"/>
              <a:t> </a:t>
            </a:r>
            <a:r>
              <a:rPr sz="2800" spc="270" dirty="0"/>
              <a:t>личные</a:t>
            </a:r>
            <a:r>
              <a:rPr sz="2800" spc="-95" dirty="0"/>
              <a:t> </a:t>
            </a:r>
            <a:r>
              <a:rPr sz="2800" spc="275" dirty="0"/>
              <a:t>письма</a:t>
            </a:r>
            <a:endParaRPr sz="2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1800" spc="160" dirty="0"/>
              <a:t>Внимательно</a:t>
            </a:r>
            <a:r>
              <a:rPr sz="1800" spc="-70" dirty="0"/>
              <a:t> </a:t>
            </a:r>
            <a:r>
              <a:rPr sz="1800" spc="130" dirty="0"/>
              <a:t>изучите</a:t>
            </a:r>
            <a:r>
              <a:rPr sz="1800" spc="-80" dirty="0"/>
              <a:t> </a:t>
            </a:r>
            <a:r>
              <a:rPr sz="1800" spc="135" dirty="0"/>
              <a:t>скриншоты,</a:t>
            </a:r>
            <a:r>
              <a:rPr sz="1800" spc="-45" dirty="0"/>
              <a:t> </a:t>
            </a:r>
            <a:r>
              <a:rPr sz="1800" spc="155" dirty="0"/>
              <a:t>обращая</a:t>
            </a:r>
            <a:r>
              <a:rPr sz="1800" spc="-55" dirty="0"/>
              <a:t> </a:t>
            </a:r>
            <a:r>
              <a:rPr sz="1800" spc="165" dirty="0"/>
              <a:t>особое</a:t>
            </a:r>
            <a:r>
              <a:rPr sz="1800" spc="-45" dirty="0"/>
              <a:t> </a:t>
            </a:r>
            <a:r>
              <a:rPr sz="1800" spc="180" dirty="0"/>
              <a:t>внимание</a:t>
            </a:r>
            <a:r>
              <a:rPr sz="1800" spc="-55" dirty="0"/>
              <a:t> </a:t>
            </a:r>
            <a:r>
              <a:rPr sz="1800" spc="145" dirty="0"/>
              <a:t>на</a:t>
            </a:r>
            <a:r>
              <a:rPr sz="1800" spc="-80" dirty="0"/>
              <a:t> </a:t>
            </a:r>
            <a:r>
              <a:rPr sz="1800" spc="90" dirty="0"/>
              <a:t>места,</a:t>
            </a:r>
            <a:r>
              <a:rPr sz="1800" spc="-65" dirty="0"/>
              <a:t> </a:t>
            </a:r>
            <a:r>
              <a:rPr sz="1800" spc="150" dirty="0"/>
              <a:t>отмеченные</a:t>
            </a:r>
            <a:r>
              <a:rPr sz="1800" spc="-75" dirty="0"/>
              <a:t> </a:t>
            </a:r>
            <a:r>
              <a:rPr sz="1800" spc="145" dirty="0"/>
              <a:t>стрелками</a:t>
            </a:r>
            <a:endParaRPr sz="1800"/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22007" y="501395"/>
              <a:ext cx="5269992" cy="6356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1272540"/>
            </a:xfrm>
            <a:custGeom>
              <a:avLst/>
              <a:gdLst/>
              <a:ahLst/>
              <a:cxnLst/>
              <a:rect l="l" t="t" r="r" b="b"/>
              <a:pathLst>
                <a:path w="12192000" h="1272540">
                  <a:moveTo>
                    <a:pt x="0" y="1272539"/>
                  </a:moveTo>
                  <a:lnTo>
                    <a:pt x="12192000" y="1272539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2725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1" y="1244853"/>
              <a:ext cx="12191365" cy="50800"/>
            </a:xfrm>
            <a:custGeom>
              <a:avLst/>
              <a:gdLst/>
              <a:ahLst/>
              <a:cxnLst/>
              <a:rect l="l" t="t" r="r" b="b"/>
              <a:pathLst>
                <a:path w="12191365" h="50800">
                  <a:moveTo>
                    <a:pt x="0" y="50800"/>
                  </a:moveTo>
                  <a:lnTo>
                    <a:pt x="12191238" y="50800"/>
                  </a:lnTo>
                  <a:lnTo>
                    <a:pt x="12191238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EF0E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274320">
              <a:lnSpc>
                <a:spcPct val="100000"/>
              </a:lnSpc>
              <a:spcBef>
                <a:spcPts val="100"/>
              </a:spcBef>
            </a:pPr>
            <a:r>
              <a:rPr sz="4800" spc="580" dirty="0"/>
              <a:t>Шпион</a:t>
            </a:r>
            <a:r>
              <a:rPr sz="4800" spc="-204" dirty="0"/>
              <a:t> </a:t>
            </a:r>
            <a:r>
              <a:rPr sz="4800" spc="425" dirty="0"/>
              <a:t>в</a:t>
            </a:r>
            <a:r>
              <a:rPr sz="4800" spc="-200" dirty="0"/>
              <a:t> </a:t>
            </a:r>
            <a:r>
              <a:rPr sz="4800" spc="440" dirty="0"/>
              <a:t>овечьей</a:t>
            </a:r>
            <a:r>
              <a:rPr sz="4800" spc="-200" dirty="0"/>
              <a:t> </a:t>
            </a:r>
            <a:r>
              <a:rPr sz="4800" spc="535" dirty="0"/>
              <a:t>шкуре</a:t>
            </a:r>
            <a:endParaRPr sz="4800"/>
          </a:p>
        </p:txBody>
      </p:sp>
      <p:sp>
        <p:nvSpPr>
          <p:cNvPr id="8" name="object 8"/>
          <p:cNvSpPr txBox="1"/>
          <p:nvPr/>
        </p:nvSpPr>
        <p:spPr>
          <a:xfrm>
            <a:off x="11456923" y="6387405"/>
            <a:ext cx="126364" cy="24320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3970" marR="291465">
              <a:lnSpc>
                <a:spcPct val="100600"/>
              </a:lnSpc>
              <a:spcBef>
                <a:spcPts val="80"/>
              </a:spcBef>
            </a:pPr>
            <a:r>
              <a:rPr sz="3200" spc="385" dirty="0"/>
              <a:t>Фишинг</a:t>
            </a:r>
            <a:r>
              <a:rPr sz="3200" spc="-325" dirty="0"/>
              <a:t> </a:t>
            </a:r>
            <a:r>
              <a:rPr spc="195" dirty="0"/>
              <a:t>—</a:t>
            </a:r>
            <a:r>
              <a:rPr spc="-120" dirty="0"/>
              <a:t> </a:t>
            </a:r>
            <a:r>
              <a:rPr spc="235" dirty="0"/>
              <a:t>вид</a:t>
            </a:r>
            <a:r>
              <a:rPr spc="-120" dirty="0"/>
              <a:t> </a:t>
            </a:r>
            <a:r>
              <a:rPr spc="140" dirty="0"/>
              <a:t>интернет</a:t>
            </a:r>
            <a:r>
              <a:rPr spc="140" dirty="0">
                <a:latin typeface="Verdana"/>
                <a:cs typeface="Verdana"/>
              </a:rPr>
              <a:t>- </a:t>
            </a:r>
            <a:r>
              <a:rPr spc="190" dirty="0"/>
              <a:t>мошенничества,</a:t>
            </a:r>
            <a:r>
              <a:rPr spc="-110" dirty="0"/>
              <a:t> </a:t>
            </a:r>
            <a:r>
              <a:rPr spc="200" dirty="0"/>
              <a:t>цель</a:t>
            </a:r>
            <a:r>
              <a:rPr spc="-114" dirty="0"/>
              <a:t> </a:t>
            </a:r>
            <a:r>
              <a:rPr spc="180" dirty="0"/>
              <a:t>которого</a:t>
            </a:r>
            <a:r>
              <a:rPr spc="-75" dirty="0"/>
              <a:t> </a:t>
            </a:r>
            <a:r>
              <a:rPr spc="145" dirty="0"/>
              <a:t>— </a:t>
            </a:r>
            <a:r>
              <a:rPr spc="175" dirty="0"/>
              <a:t>получить</a:t>
            </a:r>
            <a:r>
              <a:rPr spc="-130" dirty="0"/>
              <a:t> </a:t>
            </a:r>
            <a:r>
              <a:rPr spc="215" dirty="0"/>
              <a:t>данные</a:t>
            </a:r>
            <a:r>
              <a:rPr spc="-110" dirty="0"/>
              <a:t> </a:t>
            </a:r>
            <a:r>
              <a:rPr spc="175" dirty="0"/>
              <a:t>пользователей</a:t>
            </a:r>
            <a:endParaRPr sz="3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25"/>
              </a:spcBef>
            </a:pPr>
            <a:endParaRPr sz="3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200" spc="325" dirty="0"/>
              <a:t>Механизмы</a:t>
            </a:r>
            <a:r>
              <a:rPr sz="3200" spc="-165" dirty="0"/>
              <a:t> </a:t>
            </a:r>
            <a:r>
              <a:rPr sz="3200" spc="140" dirty="0"/>
              <a:t>работы:</a:t>
            </a:r>
            <a:endParaRPr sz="3200"/>
          </a:p>
          <a:p>
            <a:pPr marL="12700" marR="5080">
              <a:lnSpc>
                <a:spcPct val="100000"/>
              </a:lnSpc>
              <a:spcBef>
                <a:spcPts val="60"/>
              </a:spcBef>
            </a:pPr>
            <a:r>
              <a:rPr sz="2000" spc="175" dirty="0"/>
              <a:t>поддельные</a:t>
            </a:r>
            <a:r>
              <a:rPr sz="2000" spc="-125" dirty="0"/>
              <a:t> </a:t>
            </a:r>
            <a:r>
              <a:rPr sz="2000" spc="185" dirty="0"/>
              <a:t>уведомления</a:t>
            </a:r>
            <a:r>
              <a:rPr sz="2000" spc="-125" dirty="0"/>
              <a:t> </a:t>
            </a:r>
            <a:r>
              <a:rPr sz="2000" spc="90" dirty="0"/>
              <a:t>от</a:t>
            </a:r>
            <a:r>
              <a:rPr sz="2000" spc="-80" dirty="0"/>
              <a:t> </a:t>
            </a:r>
            <a:r>
              <a:rPr sz="2000" spc="110" dirty="0"/>
              <a:t>банков, </a:t>
            </a:r>
            <a:r>
              <a:rPr sz="2000" spc="165" dirty="0"/>
              <a:t>провайдеров,</a:t>
            </a:r>
            <a:r>
              <a:rPr sz="2000" spc="-120" dirty="0"/>
              <a:t> </a:t>
            </a:r>
            <a:r>
              <a:rPr sz="2000" spc="140" dirty="0"/>
              <a:t>платежных</a:t>
            </a:r>
            <a:r>
              <a:rPr sz="2000" spc="-100" dirty="0"/>
              <a:t> </a:t>
            </a:r>
            <a:r>
              <a:rPr sz="2000" spc="185" dirty="0"/>
              <a:t>систем</a:t>
            </a:r>
            <a:r>
              <a:rPr sz="2000" spc="-105" dirty="0"/>
              <a:t> </a:t>
            </a:r>
            <a:r>
              <a:rPr sz="2000" spc="245" dirty="0"/>
              <a:t>и</a:t>
            </a:r>
            <a:r>
              <a:rPr sz="2000" spc="-85" dirty="0"/>
              <a:t> </a:t>
            </a:r>
            <a:r>
              <a:rPr sz="2000" spc="155" dirty="0"/>
              <a:t>других </a:t>
            </a:r>
            <a:r>
              <a:rPr sz="2000" spc="190" dirty="0"/>
              <a:t>организаций</a:t>
            </a:r>
            <a:r>
              <a:rPr sz="2000" spc="-125" dirty="0"/>
              <a:t> </a:t>
            </a:r>
            <a:r>
              <a:rPr sz="2000" spc="180" dirty="0"/>
              <a:t>о</a:t>
            </a:r>
            <a:r>
              <a:rPr sz="2000" spc="-85" dirty="0"/>
              <a:t> </a:t>
            </a:r>
            <a:r>
              <a:rPr sz="2000" spc="75" dirty="0"/>
              <a:t>том,</a:t>
            </a:r>
            <a:r>
              <a:rPr sz="2000" spc="-95" dirty="0"/>
              <a:t> </a:t>
            </a:r>
            <a:r>
              <a:rPr sz="2000" spc="90" dirty="0"/>
              <a:t>что</a:t>
            </a:r>
            <a:r>
              <a:rPr sz="2000" spc="-85" dirty="0"/>
              <a:t> </a:t>
            </a:r>
            <a:r>
              <a:rPr sz="2000" spc="204" dirty="0"/>
              <a:t>по</a:t>
            </a:r>
            <a:r>
              <a:rPr sz="2000" spc="-100" dirty="0"/>
              <a:t> </a:t>
            </a:r>
            <a:r>
              <a:rPr sz="2000" spc="114" dirty="0"/>
              <a:t>какой</a:t>
            </a:r>
            <a:r>
              <a:rPr sz="2000" spc="114" dirty="0">
                <a:latin typeface="Verdana"/>
                <a:cs typeface="Verdana"/>
              </a:rPr>
              <a:t>-</a:t>
            </a:r>
            <a:r>
              <a:rPr sz="2000" spc="175" dirty="0"/>
              <a:t>либо </a:t>
            </a:r>
            <a:r>
              <a:rPr sz="2000" spc="210" dirty="0"/>
              <a:t>причине</a:t>
            </a:r>
            <a:r>
              <a:rPr sz="2000" spc="-110" dirty="0"/>
              <a:t> </a:t>
            </a:r>
            <a:r>
              <a:rPr sz="2000" spc="145" dirty="0"/>
              <a:t>получателю</a:t>
            </a:r>
            <a:r>
              <a:rPr sz="2000" spc="-125" dirty="0"/>
              <a:t> </a:t>
            </a:r>
            <a:r>
              <a:rPr sz="2000" spc="190" dirty="0"/>
              <a:t>срочно</a:t>
            </a:r>
            <a:r>
              <a:rPr sz="2000" spc="-95" dirty="0"/>
              <a:t> </a:t>
            </a:r>
            <a:r>
              <a:rPr sz="2000" spc="175" dirty="0"/>
              <a:t>нужно </a:t>
            </a:r>
            <a:r>
              <a:rPr sz="2000" spc="155" dirty="0"/>
              <a:t>передать</a:t>
            </a:r>
            <a:r>
              <a:rPr sz="2000" spc="-110" dirty="0"/>
              <a:t> </a:t>
            </a:r>
            <a:r>
              <a:rPr sz="2000" spc="-100" dirty="0"/>
              <a:t>/</a:t>
            </a:r>
            <a:r>
              <a:rPr sz="2000" spc="-75" dirty="0"/>
              <a:t> </a:t>
            </a:r>
            <a:r>
              <a:rPr sz="2000" spc="160" dirty="0"/>
              <a:t>обновить</a:t>
            </a:r>
            <a:r>
              <a:rPr sz="2000" spc="-100" dirty="0"/>
              <a:t> </a:t>
            </a:r>
            <a:r>
              <a:rPr sz="2000" spc="180" dirty="0"/>
              <a:t>личные</a:t>
            </a:r>
            <a:r>
              <a:rPr sz="2000" spc="-105" dirty="0"/>
              <a:t> </a:t>
            </a:r>
            <a:r>
              <a:rPr sz="2000" spc="114" dirty="0"/>
              <a:t>данные, </a:t>
            </a:r>
            <a:r>
              <a:rPr sz="2000" spc="210" dirty="0"/>
              <a:t>перейдя</a:t>
            </a:r>
            <a:r>
              <a:rPr sz="2000" spc="-114" dirty="0"/>
              <a:t> </a:t>
            </a:r>
            <a:r>
              <a:rPr sz="2000" spc="195" dirty="0"/>
              <a:t>по</a:t>
            </a:r>
            <a:r>
              <a:rPr sz="2000" spc="-90" dirty="0"/>
              <a:t> </a:t>
            </a:r>
            <a:r>
              <a:rPr sz="2000" spc="180" dirty="0"/>
              <a:t>ссылке</a:t>
            </a:r>
            <a:r>
              <a:rPr sz="2000" spc="-114" dirty="0"/>
              <a:t> </a:t>
            </a:r>
            <a:r>
              <a:rPr sz="2000" spc="165" dirty="0"/>
              <a:t>в</a:t>
            </a:r>
            <a:r>
              <a:rPr sz="2000" spc="-85" dirty="0"/>
              <a:t> </a:t>
            </a:r>
            <a:r>
              <a:rPr sz="2000" spc="185" dirty="0"/>
              <a:t>электронном</a:t>
            </a:r>
            <a:r>
              <a:rPr sz="2000" spc="-120" dirty="0"/>
              <a:t> </a:t>
            </a:r>
            <a:r>
              <a:rPr sz="2000" spc="200" dirty="0"/>
              <a:t>письме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249680"/>
              <a:ext cx="12192000" cy="5608320"/>
            </a:xfrm>
            <a:custGeom>
              <a:avLst/>
              <a:gdLst/>
              <a:ahLst/>
              <a:cxnLst/>
              <a:rect l="l" t="t" r="r" b="b"/>
              <a:pathLst>
                <a:path w="12192000" h="5608320">
                  <a:moveTo>
                    <a:pt x="0" y="5608319"/>
                  </a:moveTo>
                  <a:lnTo>
                    <a:pt x="12192000" y="5608319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608319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2000" cy="1249680"/>
            </a:xfrm>
            <a:custGeom>
              <a:avLst/>
              <a:gdLst/>
              <a:ahLst/>
              <a:cxnLst/>
              <a:rect l="l" t="t" r="r" b="b"/>
              <a:pathLst>
                <a:path w="12192000" h="1249680">
                  <a:moveTo>
                    <a:pt x="0" y="0"/>
                  </a:moveTo>
                  <a:lnTo>
                    <a:pt x="0" y="1249679"/>
                  </a:lnTo>
                  <a:lnTo>
                    <a:pt x="12191999" y="1249679"/>
                  </a:lnTo>
                  <a:lnTo>
                    <a:pt x="121919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1138"/>
              <a:ext cx="12192000" cy="50800"/>
            </a:xfrm>
            <a:custGeom>
              <a:avLst/>
              <a:gdLst/>
              <a:ahLst/>
              <a:cxnLst/>
              <a:rect l="l" t="t" r="r" b="b"/>
              <a:pathLst>
                <a:path w="12192000" h="50800">
                  <a:moveTo>
                    <a:pt x="0" y="0"/>
                  </a:moveTo>
                  <a:lnTo>
                    <a:pt x="0" y="50800"/>
                  </a:lnTo>
                  <a:lnTo>
                    <a:pt x="12191999" y="50800"/>
                  </a:lnTo>
                  <a:lnTo>
                    <a:pt x="121919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0E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204715" y="2644139"/>
              <a:ext cx="6608445" cy="3351529"/>
            </a:xfrm>
            <a:custGeom>
              <a:avLst/>
              <a:gdLst/>
              <a:ahLst/>
              <a:cxnLst/>
              <a:rect l="l" t="t" r="r" b="b"/>
              <a:pathLst>
                <a:path w="6608445" h="3351529">
                  <a:moveTo>
                    <a:pt x="6608064" y="0"/>
                  </a:moveTo>
                  <a:lnTo>
                    <a:pt x="0" y="0"/>
                  </a:lnTo>
                  <a:lnTo>
                    <a:pt x="0" y="3351276"/>
                  </a:lnTo>
                  <a:lnTo>
                    <a:pt x="6608064" y="3351276"/>
                  </a:lnTo>
                  <a:lnTo>
                    <a:pt x="66080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04715" y="2189988"/>
              <a:ext cx="309880" cy="454659"/>
            </a:xfrm>
            <a:custGeom>
              <a:avLst/>
              <a:gdLst/>
              <a:ahLst/>
              <a:cxnLst/>
              <a:rect l="l" t="t" r="r" b="b"/>
              <a:pathLst>
                <a:path w="309879" h="454660">
                  <a:moveTo>
                    <a:pt x="0" y="454151"/>
                  </a:moveTo>
                  <a:lnTo>
                    <a:pt x="309372" y="454151"/>
                  </a:lnTo>
                  <a:lnTo>
                    <a:pt x="309372" y="0"/>
                  </a:lnTo>
                  <a:lnTo>
                    <a:pt x="0" y="0"/>
                  </a:lnTo>
                  <a:lnTo>
                    <a:pt x="0" y="454151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1747" y="2217420"/>
              <a:ext cx="5356859" cy="363474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514088" y="1917192"/>
              <a:ext cx="6443980" cy="4267200"/>
            </a:xfrm>
            <a:custGeom>
              <a:avLst/>
              <a:gdLst/>
              <a:ahLst/>
              <a:cxnLst/>
              <a:rect l="l" t="t" r="r" b="b"/>
              <a:pathLst>
                <a:path w="6443980" h="4267200">
                  <a:moveTo>
                    <a:pt x="6443471" y="0"/>
                  </a:moveTo>
                  <a:lnTo>
                    <a:pt x="0" y="0"/>
                  </a:lnTo>
                  <a:lnTo>
                    <a:pt x="0" y="4267200"/>
                  </a:lnTo>
                  <a:lnTo>
                    <a:pt x="6443471" y="4267200"/>
                  </a:lnTo>
                  <a:lnTo>
                    <a:pt x="64434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14088" y="1917192"/>
              <a:ext cx="6443980" cy="4267200"/>
            </a:xfrm>
            <a:custGeom>
              <a:avLst/>
              <a:gdLst/>
              <a:ahLst/>
              <a:cxnLst/>
              <a:rect l="l" t="t" r="r" b="b"/>
              <a:pathLst>
                <a:path w="6443980" h="4267200">
                  <a:moveTo>
                    <a:pt x="0" y="4267200"/>
                  </a:moveTo>
                  <a:lnTo>
                    <a:pt x="6443471" y="4267200"/>
                  </a:lnTo>
                  <a:lnTo>
                    <a:pt x="6443471" y="0"/>
                  </a:lnTo>
                  <a:lnTo>
                    <a:pt x="0" y="0"/>
                  </a:lnTo>
                  <a:lnTo>
                    <a:pt x="0" y="42672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69535" y="2334767"/>
              <a:ext cx="6137147" cy="339852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79747" y="1613916"/>
              <a:ext cx="8112252" cy="524408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544474" y="5414568"/>
            <a:ext cx="2925445" cy="1231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0" marR="890905">
              <a:lnSpc>
                <a:spcPct val="100000"/>
              </a:lnSpc>
              <a:spcBef>
                <a:spcPts val="100"/>
              </a:spcBef>
            </a:pPr>
            <a:r>
              <a:rPr sz="1800" b="1" spc="100" dirty="0">
                <a:solidFill>
                  <a:srgbClr val="FFFFFF"/>
                </a:solidFill>
                <a:latin typeface="Trebuchet MS"/>
                <a:cs typeface="Trebuchet MS"/>
              </a:rPr>
              <a:t>Техническая </a:t>
            </a:r>
            <a:r>
              <a:rPr sz="1800" b="1" spc="120" dirty="0">
                <a:solidFill>
                  <a:srgbClr val="FFFFFF"/>
                </a:solidFill>
                <a:latin typeface="Trebuchet MS"/>
                <a:cs typeface="Trebuchet MS"/>
              </a:rPr>
              <a:t>безграмотность</a:t>
            </a:r>
            <a:endParaRPr sz="18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30"/>
              </a:spcBef>
            </a:pP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Троянец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11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4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это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агент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внутри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совершенно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работоспособной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оболочки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3748" y="1676857"/>
            <a:ext cx="3256279" cy="3498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100"/>
              </a:spcBef>
            </a:pPr>
            <a:r>
              <a:rPr sz="1800" b="1" spc="160" dirty="0">
                <a:solidFill>
                  <a:srgbClr val="FFFFFF"/>
                </a:solidFill>
                <a:latin typeface="Trebuchet MS"/>
                <a:cs typeface="Trebuchet MS"/>
              </a:rPr>
              <a:t>Побуждение</a:t>
            </a:r>
            <a:r>
              <a:rPr sz="1800" b="1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114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endParaRPr sz="1800">
              <a:latin typeface="Trebuchet MS"/>
              <a:cs typeface="Trebuchet MS"/>
            </a:endParaRPr>
          </a:p>
          <a:p>
            <a:pPr marL="16510">
              <a:lnSpc>
                <a:spcPct val="100000"/>
              </a:lnSpc>
              <a:spcBef>
                <a:spcPts val="5"/>
              </a:spcBef>
            </a:pPr>
            <a:r>
              <a:rPr sz="1800" b="1" spc="145" dirty="0">
                <a:solidFill>
                  <a:srgbClr val="FFFFFF"/>
                </a:solidFill>
                <a:latin typeface="Trebuchet MS"/>
                <a:cs typeface="Trebuchet MS"/>
              </a:rPr>
              <a:t>немедленным</a:t>
            </a:r>
            <a:r>
              <a:rPr sz="1800" b="1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125" dirty="0">
                <a:solidFill>
                  <a:srgbClr val="FFFFFF"/>
                </a:solidFill>
                <a:latin typeface="Trebuchet MS"/>
                <a:cs typeface="Trebuchet MS"/>
              </a:rPr>
              <a:t>действиям</a:t>
            </a:r>
            <a:endParaRPr sz="1800">
              <a:latin typeface="Trebuchet MS"/>
              <a:cs typeface="Trebuchet MS"/>
            </a:endParaRPr>
          </a:p>
          <a:p>
            <a:pPr marL="32384">
              <a:lnSpc>
                <a:spcPct val="100000"/>
              </a:lnSpc>
              <a:spcBef>
                <a:spcPts val="280"/>
              </a:spcBef>
            </a:pPr>
            <a:r>
              <a:rPr sz="1400" spc="75" dirty="0">
                <a:solidFill>
                  <a:srgbClr val="FFFFFF"/>
                </a:solidFill>
                <a:latin typeface="Tahoma"/>
                <a:cs typeface="Tahoma"/>
              </a:rPr>
              <a:t>Текст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письма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побуждает</a:t>
            </a:r>
            <a:endParaRPr sz="1400">
              <a:latin typeface="Tahoma"/>
              <a:cs typeface="Tahoma"/>
            </a:endParaRPr>
          </a:p>
          <a:p>
            <a:pPr marL="32384">
              <a:lnSpc>
                <a:spcPct val="100000"/>
              </a:lnSpc>
              <a:spcBef>
                <a:spcPts val="5"/>
              </a:spcBef>
            </a:pP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5" dirty="0">
                <a:solidFill>
                  <a:srgbClr val="FFFFFF"/>
                </a:solidFill>
                <a:latin typeface="Tahoma"/>
                <a:cs typeface="Tahoma"/>
              </a:rPr>
              <a:t>немедленным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действиям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70"/>
              </a:spcBef>
            </a:pP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135" dirty="0">
                <a:solidFill>
                  <a:srgbClr val="FFFFFF"/>
                </a:solidFill>
                <a:latin typeface="Trebuchet MS"/>
                <a:cs typeface="Trebuchet MS"/>
              </a:rPr>
              <a:t>Нет</a:t>
            </a:r>
            <a:r>
              <a:rPr sz="180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145" dirty="0">
                <a:solidFill>
                  <a:srgbClr val="FFFFFF"/>
                </a:solidFill>
                <a:latin typeface="Trebuchet MS"/>
                <a:cs typeface="Trebuchet MS"/>
              </a:rPr>
              <a:t>конкретики</a:t>
            </a:r>
            <a:endParaRPr sz="1800">
              <a:latin typeface="Trebuchet MS"/>
              <a:cs typeface="Trebuchet MS"/>
            </a:endParaRPr>
          </a:p>
          <a:p>
            <a:pPr marL="24765" marR="654685">
              <a:lnSpc>
                <a:spcPct val="100000"/>
              </a:lnSpc>
              <a:spcBef>
                <a:spcPts val="480"/>
              </a:spcBef>
            </a:pP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Шантажист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0" dirty="0">
                <a:solidFill>
                  <a:srgbClr val="FFFFFF"/>
                </a:solidFill>
                <a:latin typeface="Tahoma"/>
                <a:cs typeface="Tahoma"/>
              </a:rPr>
              <a:t>даёт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вообще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никакой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конкретики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endParaRPr sz="1400">
              <a:latin typeface="Tahoma"/>
              <a:cs typeface="Tahoma"/>
            </a:endParaRPr>
          </a:p>
          <a:p>
            <a:pPr marL="24765">
              <a:lnSpc>
                <a:spcPct val="100000"/>
              </a:lnSpc>
            </a:pP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он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классически</a:t>
            </a:r>
            <a:r>
              <a:rPr sz="14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пытается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запугать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70"/>
              </a:spcBef>
            </a:pPr>
            <a:endParaRPr sz="1400">
              <a:latin typeface="Tahoma"/>
              <a:cs typeface="Tahoma"/>
            </a:endParaRPr>
          </a:p>
          <a:p>
            <a:pPr marL="25400">
              <a:lnSpc>
                <a:spcPct val="100000"/>
              </a:lnSpc>
            </a:pPr>
            <a:r>
              <a:rPr sz="1800" b="1" spc="140" dirty="0">
                <a:solidFill>
                  <a:srgbClr val="FFFFFF"/>
                </a:solidFill>
                <a:latin typeface="Trebuchet MS"/>
                <a:cs typeface="Trebuchet MS"/>
              </a:rPr>
              <a:t>Универсальность</a:t>
            </a:r>
            <a:r>
              <a:rPr sz="1800" b="1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114" dirty="0">
                <a:solidFill>
                  <a:srgbClr val="FFFFFF"/>
                </a:solidFill>
                <a:latin typeface="Trebuchet MS"/>
                <a:cs typeface="Trebuchet MS"/>
              </a:rPr>
              <a:t>темы</a:t>
            </a:r>
            <a:endParaRPr sz="1800">
              <a:latin typeface="Trebuchet MS"/>
              <a:cs typeface="Trebuchet MS"/>
            </a:endParaRPr>
          </a:p>
          <a:p>
            <a:pPr marL="32384" marR="621665">
              <a:lnSpc>
                <a:spcPct val="100000"/>
              </a:lnSpc>
              <a:spcBef>
                <a:spcPts val="365"/>
              </a:spcBef>
            </a:pP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Универсальная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тема,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рассчитанная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массового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получателя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594083" y="6411874"/>
            <a:ext cx="1898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15" dirty="0">
                <a:solidFill>
                  <a:srgbClr val="FFFFFF"/>
                </a:solidFill>
                <a:latin typeface="Verdana"/>
                <a:cs typeface="Verdana"/>
              </a:rPr>
              <a:t>21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3600" spc="470" dirty="0"/>
              <a:t>Пример</a:t>
            </a:r>
            <a:r>
              <a:rPr sz="3600" spc="-150" dirty="0"/>
              <a:t> </a:t>
            </a:r>
            <a:r>
              <a:rPr sz="3600" spc="260" dirty="0"/>
              <a:t>фишинга:</a:t>
            </a:r>
            <a:r>
              <a:rPr sz="3600" spc="-145" dirty="0"/>
              <a:t> </a:t>
            </a:r>
            <a:r>
              <a:rPr sz="3600" spc="350" dirty="0"/>
              <a:t>личные</a:t>
            </a:r>
            <a:r>
              <a:rPr sz="3600" spc="-165" dirty="0"/>
              <a:t> </a:t>
            </a:r>
            <a:r>
              <a:rPr sz="3600" spc="380" dirty="0"/>
              <a:t>письма</a:t>
            </a:r>
            <a:endParaRPr sz="3600"/>
          </a:p>
          <a:p>
            <a:pPr marL="58419">
              <a:lnSpc>
                <a:spcPct val="100000"/>
              </a:lnSpc>
              <a:spcBef>
                <a:spcPts val="390"/>
              </a:spcBef>
            </a:pPr>
            <a:r>
              <a:rPr sz="1800" spc="130" dirty="0"/>
              <a:t>Технология</a:t>
            </a:r>
            <a:r>
              <a:rPr sz="1800" spc="-45" dirty="0"/>
              <a:t> </a:t>
            </a:r>
            <a:r>
              <a:rPr sz="1800" spc="105" dirty="0"/>
              <a:t>фишинга:</a:t>
            </a:r>
            <a:r>
              <a:rPr sz="1800" spc="-40" dirty="0"/>
              <a:t> </a:t>
            </a:r>
            <a:r>
              <a:rPr sz="1800" spc="125" dirty="0"/>
              <a:t>шантаж</a:t>
            </a:r>
            <a:endParaRPr sz="1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5400" y="0"/>
            <a:ext cx="12217400" cy="6883400"/>
            <a:chOff x="-25400" y="0"/>
            <a:chExt cx="12217400" cy="6883400"/>
          </a:xfrm>
        </p:grpSpPr>
        <p:sp>
          <p:nvSpPr>
            <p:cNvPr id="3" name="object 3"/>
            <p:cNvSpPr/>
            <p:nvPr/>
          </p:nvSpPr>
          <p:spPr>
            <a:xfrm>
              <a:off x="0" y="1615439"/>
              <a:ext cx="12192000" cy="5242560"/>
            </a:xfrm>
            <a:custGeom>
              <a:avLst/>
              <a:gdLst/>
              <a:ahLst/>
              <a:cxnLst/>
              <a:rect l="l" t="t" r="r" b="b"/>
              <a:pathLst>
                <a:path w="12192000" h="5242559">
                  <a:moveTo>
                    <a:pt x="0" y="5242559"/>
                  </a:moveTo>
                  <a:lnTo>
                    <a:pt x="12192000" y="5242559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242559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5639561"/>
              <a:ext cx="7355840" cy="1218565"/>
            </a:xfrm>
            <a:custGeom>
              <a:avLst/>
              <a:gdLst/>
              <a:ahLst/>
              <a:cxnLst/>
              <a:rect l="l" t="t" r="r" b="b"/>
              <a:pathLst>
                <a:path w="7355840" h="1218565">
                  <a:moveTo>
                    <a:pt x="7355586" y="1218436"/>
                  </a:moveTo>
                  <a:lnTo>
                    <a:pt x="7355586" y="0"/>
                  </a:lnTo>
                  <a:lnTo>
                    <a:pt x="0" y="0"/>
                  </a:lnTo>
                  <a:lnTo>
                    <a:pt x="0" y="1218436"/>
                  </a:lnTo>
                  <a:lnTo>
                    <a:pt x="7355586" y="12184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5639561"/>
              <a:ext cx="7355840" cy="1218565"/>
            </a:xfrm>
            <a:custGeom>
              <a:avLst/>
              <a:gdLst/>
              <a:ahLst/>
              <a:cxnLst/>
              <a:rect l="l" t="t" r="r" b="b"/>
              <a:pathLst>
                <a:path w="7355840" h="1218565">
                  <a:moveTo>
                    <a:pt x="7355586" y="1218436"/>
                  </a:moveTo>
                  <a:lnTo>
                    <a:pt x="7355586" y="0"/>
                  </a:lnTo>
                  <a:lnTo>
                    <a:pt x="0" y="0"/>
                  </a:lnTo>
                </a:path>
              </a:pathLst>
            </a:custGeom>
            <a:ln w="50799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19188" y="1423415"/>
              <a:ext cx="4972811" cy="543458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12192000" cy="1615440"/>
            </a:xfrm>
            <a:custGeom>
              <a:avLst/>
              <a:gdLst/>
              <a:ahLst/>
              <a:cxnLst/>
              <a:rect l="l" t="t" r="r" b="b"/>
              <a:pathLst>
                <a:path w="12192000" h="1615440">
                  <a:moveTo>
                    <a:pt x="0" y="1615439"/>
                  </a:moveTo>
                  <a:lnTo>
                    <a:pt x="12192000" y="1615439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6154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61" y="1610613"/>
              <a:ext cx="12191365" cy="50800"/>
            </a:xfrm>
            <a:custGeom>
              <a:avLst/>
              <a:gdLst/>
              <a:ahLst/>
              <a:cxnLst/>
              <a:rect l="l" t="t" r="r" b="b"/>
              <a:pathLst>
                <a:path w="12191365" h="50800">
                  <a:moveTo>
                    <a:pt x="0" y="50800"/>
                  </a:moveTo>
                  <a:lnTo>
                    <a:pt x="12191238" y="50800"/>
                  </a:lnTo>
                  <a:lnTo>
                    <a:pt x="12191238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EF0E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67029" y="81787"/>
            <a:ext cx="8158480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z="4000" spc="585" dirty="0"/>
              <a:t>Мы</a:t>
            </a:r>
            <a:r>
              <a:rPr sz="4000" spc="-180" dirty="0"/>
              <a:t> </a:t>
            </a:r>
            <a:r>
              <a:rPr sz="4000" spc="405" dirty="0"/>
              <a:t>вам</a:t>
            </a:r>
            <a:r>
              <a:rPr sz="4000" spc="-180" dirty="0"/>
              <a:t> </a:t>
            </a:r>
            <a:r>
              <a:rPr sz="4000" spc="434" dirty="0"/>
              <a:t>не</a:t>
            </a:r>
            <a:r>
              <a:rPr sz="4000" spc="-170" dirty="0"/>
              <a:t> </a:t>
            </a:r>
            <a:r>
              <a:rPr sz="4000" spc="290" dirty="0"/>
              <a:t>писали. </a:t>
            </a:r>
            <a:r>
              <a:rPr sz="4000" spc="470" dirty="0"/>
              <a:t>Фишинговые</a:t>
            </a:r>
            <a:r>
              <a:rPr sz="4000" spc="-150" dirty="0"/>
              <a:t> </a:t>
            </a:r>
            <a:r>
              <a:rPr sz="4000" spc="-130" dirty="0">
                <a:latin typeface="Verdana"/>
                <a:cs typeface="Verdana"/>
              </a:rPr>
              <a:t>e-</a:t>
            </a:r>
            <a:r>
              <a:rPr sz="4000" spc="80" dirty="0">
                <a:latin typeface="Verdana"/>
                <a:cs typeface="Verdana"/>
              </a:rPr>
              <a:t>mail</a:t>
            </a:r>
            <a:r>
              <a:rPr sz="4000" spc="-295" dirty="0">
                <a:latin typeface="Verdana"/>
                <a:cs typeface="Verdana"/>
              </a:rPr>
              <a:t> </a:t>
            </a:r>
            <a:r>
              <a:rPr sz="4000" spc="395" dirty="0"/>
              <a:t>рассылки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3183" y="2691511"/>
            <a:ext cx="622173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210" dirty="0">
                <a:solidFill>
                  <a:srgbClr val="FFFFFF"/>
                </a:solidFill>
                <a:latin typeface="Tahoma"/>
                <a:cs typeface="Tahoma"/>
              </a:rPr>
              <a:t>Письма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40" dirty="0">
                <a:solidFill>
                  <a:srgbClr val="FFFFFF"/>
                </a:solidFill>
                <a:latin typeface="Tahoma"/>
                <a:cs typeface="Tahoma"/>
              </a:rPr>
              <a:t>обладают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очень</a:t>
            </a:r>
            <a:r>
              <a:rPr sz="20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00" dirty="0">
                <a:solidFill>
                  <a:srgbClr val="FFFFFF"/>
                </a:solidFill>
                <a:latin typeface="Tahoma"/>
                <a:cs typeface="Tahoma"/>
              </a:rPr>
              <a:t>высоким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40" dirty="0">
                <a:solidFill>
                  <a:srgbClr val="FFFFFF"/>
                </a:solidFill>
                <a:latin typeface="Tahoma"/>
                <a:cs typeface="Tahoma"/>
              </a:rPr>
              <a:t>качеством 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подделки: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55" dirty="0">
                <a:solidFill>
                  <a:srgbClr val="FFFFFF"/>
                </a:solidFill>
                <a:latin typeface="Tahoma"/>
                <a:cs typeface="Tahoma"/>
              </a:rPr>
              <a:t>логотип</a:t>
            </a:r>
            <a:r>
              <a:rPr sz="20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55" dirty="0">
                <a:solidFill>
                  <a:srgbClr val="FFFFFF"/>
                </a:solidFill>
                <a:latin typeface="Tahoma"/>
                <a:cs typeface="Tahoma"/>
              </a:rPr>
              <a:t>банка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/ </a:t>
            </a:r>
            <a:r>
              <a:rPr sz="2000" spc="130" dirty="0">
                <a:solidFill>
                  <a:srgbClr val="FFFFFF"/>
                </a:solidFill>
                <a:latin typeface="Tahoma"/>
                <a:cs typeface="Tahoma"/>
              </a:rPr>
              <a:t>сайта</a:t>
            </a:r>
            <a:r>
              <a:rPr sz="20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/</a:t>
            </a:r>
            <a:r>
              <a:rPr sz="20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50" dirty="0">
                <a:solidFill>
                  <a:srgbClr val="FFFFFF"/>
                </a:solidFill>
                <a:latin typeface="Tahoma"/>
                <a:cs typeface="Tahoma"/>
              </a:rPr>
              <a:t>провайдера,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выглядящие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0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45" dirty="0">
                <a:solidFill>
                  <a:srgbClr val="FFFFFF"/>
                </a:solidFill>
                <a:latin typeface="Tahoma"/>
                <a:cs typeface="Tahoma"/>
              </a:rPr>
              <a:t>точности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Tahoma"/>
                <a:cs typeface="Tahoma"/>
              </a:rPr>
              <a:t>так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Tahoma"/>
                <a:cs typeface="Tahoma"/>
              </a:rPr>
              <a:t>же,</a:t>
            </a:r>
            <a:r>
              <a:rPr sz="20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40" dirty="0">
                <a:solidFill>
                  <a:srgbClr val="FFFFFF"/>
                </a:solidFill>
                <a:latin typeface="Tahoma"/>
                <a:cs typeface="Tahoma"/>
              </a:rPr>
              <a:t>как</a:t>
            </a:r>
            <a:r>
              <a:rPr sz="20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настоящие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7204" y="4778755"/>
            <a:ext cx="59537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Ссылки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очень</a:t>
            </a:r>
            <a:r>
              <a:rPr sz="20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похожи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10" dirty="0">
                <a:solidFill>
                  <a:srgbClr val="FFFFFF"/>
                </a:solidFill>
                <a:latin typeface="Tahoma"/>
                <a:cs typeface="Tahoma"/>
              </a:rPr>
              <a:t>URL</a:t>
            </a:r>
            <a:r>
              <a:rPr sz="20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оригинальных </a:t>
            </a:r>
            <a:r>
              <a:rPr sz="2000" spc="140" dirty="0">
                <a:solidFill>
                  <a:srgbClr val="FFFFFF"/>
                </a:solidFill>
                <a:latin typeface="Tahoma"/>
                <a:cs typeface="Tahoma"/>
              </a:rPr>
              <a:t>сайтов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97408" y="1626870"/>
            <a:ext cx="6656070" cy="5231130"/>
            <a:chOff x="597408" y="1626870"/>
            <a:chExt cx="6656070" cy="523113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7408" y="1901952"/>
              <a:ext cx="609599" cy="6096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7888" y="4011168"/>
              <a:ext cx="658368" cy="65836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202169" y="1626870"/>
              <a:ext cx="50800" cy="5231130"/>
            </a:xfrm>
            <a:custGeom>
              <a:avLst/>
              <a:gdLst/>
              <a:ahLst/>
              <a:cxnLst/>
              <a:rect l="l" t="t" r="r" b="b"/>
              <a:pathLst>
                <a:path w="50800" h="5231130">
                  <a:moveTo>
                    <a:pt x="50800" y="0"/>
                  </a:moveTo>
                  <a:lnTo>
                    <a:pt x="0" y="0"/>
                  </a:lnTo>
                  <a:lnTo>
                    <a:pt x="0" y="5231130"/>
                  </a:lnTo>
                  <a:lnTo>
                    <a:pt x="50800" y="5231130"/>
                  </a:lnTo>
                  <a:lnTo>
                    <a:pt x="50800" y="0"/>
                  </a:lnTo>
                  <a:close/>
                </a:path>
              </a:pathLst>
            </a:custGeom>
            <a:solidFill>
              <a:srgbClr val="EF0E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81659" y="5768778"/>
            <a:ext cx="4003675" cy="929005"/>
          </a:xfrm>
          <a:prstGeom prst="rect">
            <a:avLst/>
          </a:prstGeom>
        </p:spPr>
        <p:txBody>
          <a:bodyPr vert="horz" wrap="square" lIns="0" tIns="183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45"/>
              </a:spcBef>
            </a:pPr>
            <a:r>
              <a:rPr sz="2000" spc="260" dirty="0">
                <a:latin typeface="Tahoma"/>
                <a:cs typeface="Tahoma"/>
              </a:rPr>
              <a:t>Пример</a:t>
            </a:r>
            <a:r>
              <a:rPr sz="2000" spc="-110" dirty="0">
                <a:latin typeface="Tahoma"/>
                <a:cs typeface="Tahoma"/>
              </a:rPr>
              <a:t> </a:t>
            </a:r>
            <a:r>
              <a:rPr sz="2000" spc="195" dirty="0">
                <a:latin typeface="Tahoma"/>
                <a:cs typeface="Tahoma"/>
              </a:rPr>
              <a:t>фишинговой</a:t>
            </a:r>
            <a:r>
              <a:rPr sz="2000" spc="-114" dirty="0">
                <a:latin typeface="Tahoma"/>
                <a:cs typeface="Tahoma"/>
              </a:rPr>
              <a:t> </a:t>
            </a:r>
            <a:r>
              <a:rPr sz="2000" spc="110" dirty="0">
                <a:latin typeface="Tahoma"/>
                <a:cs typeface="Tahoma"/>
              </a:rPr>
              <a:t>ссылки:</a:t>
            </a:r>
            <a:endParaRPr sz="2000">
              <a:latin typeface="Tahoma"/>
              <a:cs typeface="Tahoma"/>
            </a:endParaRPr>
          </a:p>
          <a:p>
            <a:pPr marL="29209">
              <a:lnSpc>
                <a:spcPct val="100000"/>
              </a:lnSpc>
              <a:spcBef>
                <a:spcPts val="1205"/>
              </a:spcBef>
            </a:pPr>
            <a:r>
              <a:rPr sz="1800" b="1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ahoma"/>
                <a:cs typeface="Tahoma"/>
              </a:rPr>
              <a:t>https://www.goog</a:t>
            </a:r>
            <a:r>
              <a:rPr sz="1800" b="1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ahoma"/>
                <a:cs typeface="Tahoma"/>
                <a:hlinkClick r:id="rId5"/>
              </a:rPr>
              <a:t>1e.ru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456923" y="6381699"/>
            <a:ext cx="2266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FFFFFF"/>
                </a:solidFill>
                <a:latin typeface="Verdana"/>
                <a:cs typeface="Verdana"/>
              </a:rPr>
              <a:t>22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37260"/>
            <a:ext cx="12192000" cy="5920740"/>
            <a:chOff x="0" y="937260"/>
            <a:chExt cx="12192000" cy="5920740"/>
          </a:xfrm>
        </p:grpSpPr>
        <p:sp>
          <p:nvSpPr>
            <p:cNvPr id="3" name="object 3"/>
            <p:cNvSpPr/>
            <p:nvPr/>
          </p:nvSpPr>
          <p:spPr>
            <a:xfrm>
              <a:off x="0" y="937260"/>
              <a:ext cx="12192000" cy="5920740"/>
            </a:xfrm>
            <a:custGeom>
              <a:avLst/>
              <a:gdLst/>
              <a:ahLst/>
              <a:cxnLst/>
              <a:rect l="l" t="t" r="r" b="b"/>
              <a:pathLst>
                <a:path w="12192000" h="5920740">
                  <a:moveTo>
                    <a:pt x="0" y="5920739"/>
                  </a:moveTo>
                  <a:lnTo>
                    <a:pt x="12192000" y="5920739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920739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09238" y="2058162"/>
              <a:ext cx="4439920" cy="3767454"/>
            </a:xfrm>
            <a:custGeom>
              <a:avLst/>
              <a:gdLst/>
              <a:ahLst/>
              <a:cxnLst/>
              <a:rect l="l" t="t" r="r" b="b"/>
              <a:pathLst>
                <a:path w="4439920" h="3767454">
                  <a:moveTo>
                    <a:pt x="3294380" y="0"/>
                  </a:moveTo>
                  <a:lnTo>
                    <a:pt x="1068832" y="38100"/>
                  </a:lnTo>
                  <a:lnTo>
                    <a:pt x="0" y="1756664"/>
                  </a:lnTo>
                  <a:lnTo>
                    <a:pt x="967232" y="3767328"/>
                  </a:lnTo>
                  <a:lnTo>
                    <a:pt x="3294380" y="3767328"/>
                  </a:lnTo>
                  <a:lnTo>
                    <a:pt x="4439412" y="1782064"/>
                  </a:lnTo>
                  <a:lnTo>
                    <a:pt x="3294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09238" y="2058162"/>
              <a:ext cx="4439920" cy="3767454"/>
            </a:xfrm>
            <a:custGeom>
              <a:avLst/>
              <a:gdLst/>
              <a:ahLst/>
              <a:cxnLst/>
              <a:rect l="l" t="t" r="r" b="b"/>
              <a:pathLst>
                <a:path w="4439920" h="3767454">
                  <a:moveTo>
                    <a:pt x="0" y="1756664"/>
                  </a:moveTo>
                  <a:lnTo>
                    <a:pt x="1068832" y="38100"/>
                  </a:lnTo>
                  <a:lnTo>
                    <a:pt x="3294380" y="0"/>
                  </a:lnTo>
                  <a:lnTo>
                    <a:pt x="4439412" y="1782064"/>
                  </a:lnTo>
                  <a:lnTo>
                    <a:pt x="3294380" y="3767328"/>
                  </a:lnTo>
                  <a:lnTo>
                    <a:pt x="967232" y="3767328"/>
                  </a:lnTo>
                  <a:lnTo>
                    <a:pt x="0" y="1756664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485138" y="1123287"/>
            <a:ext cx="2734945" cy="81153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900430">
              <a:lnSpc>
                <a:spcPct val="100000"/>
              </a:lnSpc>
              <a:spcBef>
                <a:spcPts val="350"/>
              </a:spcBef>
            </a:pPr>
            <a:r>
              <a:rPr sz="2000" b="1" spc="155" dirty="0">
                <a:solidFill>
                  <a:srgbClr val="FFFFFF"/>
                </a:solidFill>
                <a:latin typeface="Trebuchet MS"/>
                <a:cs typeface="Trebuchet MS"/>
              </a:rPr>
              <a:t>Внезапность</a:t>
            </a:r>
            <a:endParaRPr sz="2000">
              <a:latin typeface="Trebuchet MS"/>
              <a:cs typeface="Trebuchet MS"/>
            </a:endParaRPr>
          </a:p>
          <a:p>
            <a:pPr marL="12700" marR="5080" indent="560705">
              <a:lnSpc>
                <a:spcPct val="100000"/>
              </a:lnSpc>
              <a:spcBef>
                <a:spcPts val="180"/>
              </a:spcBef>
            </a:pPr>
            <a:r>
              <a:rPr sz="1400" spc="150" dirty="0">
                <a:solidFill>
                  <a:srgbClr val="FFFFFF"/>
                </a:solidFill>
                <a:latin typeface="Tahoma"/>
                <a:cs typeface="Tahoma"/>
              </a:rPr>
              <a:t>Письмо</a:t>
            </a:r>
            <a:r>
              <a:rPr sz="14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сообщаемые данные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для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вас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неожиданны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23123" y="1154683"/>
            <a:ext cx="3803650" cy="11925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70" dirty="0">
                <a:solidFill>
                  <a:srgbClr val="FFFFFF"/>
                </a:solidFill>
                <a:latin typeface="Trebuchet MS"/>
                <a:cs typeface="Trebuchet MS"/>
              </a:rPr>
              <a:t>Вредоносное</a:t>
            </a:r>
            <a:r>
              <a:rPr sz="2000" b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260" dirty="0">
                <a:solidFill>
                  <a:srgbClr val="FFFFFF"/>
                </a:solidFill>
                <a:latin typeface="Trebuchet MS"/>
                <a:cs typeface="Trebuchet MS"/>
              </a:rPr>
              <a:t>ПО</a:t>
            </a:r>
            <a:endParaRPr sz="2000">
              <a:latin typeface="Trebuchet MS"/>
              <a:cs typeface="Trebuchet MS"/>
            </a:endParaRPr>
          </a:p>
          <a:p>
            <a:pPr marL="20320" marR="5080">
              <a:lnSpc>
                <a:spcPct val="100000"/>
              </a:lnSpc>
              <a:spcBef>
                <a:spcPts val="60"/>
              </a:spcBef>
            </a:pPr>
            <a:r>
              <a:rPr sz="1400" spc="75" dirty="0">
                <a:solidFill>
                  <a:srgbClr val="FFFFFF"/>
                </a:solidFill>
                <a:latin typeface="Tahoma"/>
                <a:cs typeface="Tahoma"/>
              </a:rPr>
              <a:t>Текст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сопровождается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ссылкой,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которая ведет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фишинговый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ресурс,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либо</a:t>
            </a:r>
            <a:endParaRPr sz="1400">
              <a:latin typeface="Tahoma"/>
              <a:cs typeface="Tahoma"/>
            </a:endParaRPr>
          </a:p>
          <a:p>
            <a:pPr marL="20320">
              <a:lnSpc>
                <a:spcPct val="100000"/>
              </a:lnSpc>
            </a:pP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400" spc="2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письму</a:t>
            </a:r>
            <a:r>
              <a:rPr sz="14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5" dirty="0">
                <a:solidFill>
                  <a:srgbClr val="FFFFFF"/>
                </a:solidFill>
                <a:latin typeface="Tahoma"/>
                <a:cs typeface="Tahoma"/>
              </a:rPr>
              <a:t>прикреплен</a:t>
            </a:r>
            <a:r>
              <a:rPr sz="14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0" dirty="0">
                <a:solidFill>
                  <a:srgbClr val="FFFFFF"/>
                </a:solidFill>
                <a:latin typeface="Tahoma"/>
                <a:cs typeface="Tahoma"/>
              </a:rPr>
              <a:t>файл</a:t>
            </a:r>
            <a:endParaRPr sz="1400">
              <a:latin typeface="Tahoma"/>
              <a:cs typeface="Tahoma"/>
            </a:endParaRPr>
          </a:p>
          <a:p>
            <a:pPr marL="20320">
              <a:lnSpc>
                <a:spcPct val="100000"/>
              </a:lnSpc>
            </a:pP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вредоносным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содержимым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21597" y="3202785"/>
            <a:ext cx="2856230" cy="1061085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2000" b="1" spc="225" dirty="0">
                <a:solidFill>
                  <a:srgbClr val="FFFFFF"/>
                </a:solidFill>
                <a:latin typeface="Trebuchet MS"/>
                <a:cs typeface="Trebuchet MS"/>
              </a:rPr>
              <a:t>Ошибки</a:t>
            </a:r>
            <a:endParaRPr sz="20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295"/>
              </a:spcBef>
            </a:pPr>
            <a:r>
              <a:rPr sz="1400" spc="22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тексте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могут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присутствовать орфографические,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фактические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5" dirty="0">
                <a:solidFill>
                  <a:srgbClr val="FFFFFF"/>
                </a:solidFill>
                <a:latin typeface="Tahoma"/>
                <a:cs typeface="Tahoma"/>
              </a:rPr>
              <a:t>ошибки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46961" y="5459322"/>
            <a:ext cx="2868930" cy="91440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825"/>
              </a:spcBef>
            </a:pPr>
            <a:r>
              <a:rPr sz="2000" b="1" spc="80" dirty="0">
                <a:solidFill>
                  <a:srgbClr val="FFFFFF"/>
                </a:solidFill>
                <a:latin typeface="Trebuchet MS"/>
                <a:cs typeface="Trebuchet MS"/>
              </a:rPr>
              <a:t>Тема</a:t>
            </a:r>
            <a:endParaRPr sz="2000">
              <a:latin typeface="Trebuchet MS"/>
              <a:cs typeface="Trebuchet MS"/>
            </a:endParaRPr>
          </a:p>
          <a:p>
            <a:pPr marR="21590" algn="r">
              <a:lnSpc>
                <a:spcPct val="100000"/>
              </a:lnSpc>
              <a:spcBef>
                <a:spcPts val="509"/>
              </a:spcBef>
            </a:pPr>
            <a:r>
              <a:rPr sz="1400" spc="145" dirty="0">
                <a:solidFill>
                  <a:srgbClr val="FFFFFF"/>
                </a:solidFill>
                <a:latin typeface="Tahoma"/>
                <a:cs typeface="Tahoma"/>
              </a:rPr>
              <a:t>Письма</a:t>
            </a:r>
            <a:r>
              <a:rPr sz="14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могут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вызвать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тревогу</a:t>
            </a:r>
            <a:endParaRPr sz="1400">
              <a:latin typeface="Tahoma"/>
              <a:cs typeface="Tahoma"/>
            </a:endParaRPr>
          </a:p>
          <a:p>
            <a:pPr marR="20955" algn="r">
              <a:lnSpc>
                <a:spcPct val="100000"/>
              </a:lnSpc>
            </a:pP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озабоченность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20330" y="5379084"/>
            <a:ext cx="3645535" cy="1237615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30"/>
              </a:spcBef>
            </a:pPr>
            <a:r>
              <a:rPr sz="2000" b="1" spc="180" dirty="0">
                <a:solidFill>
                  <a:srgbClr val="FFFFFF"/>
                </a:solidFill>
                <a:latin typeface="Trebuchet MS"/>
                <a:cs typeface="Trebuchet MS"/>
              </a:rPr>
              <a:t>Незнакомый</a:t>
            </a:r>
            <a:r>
              <a:rPr sz="200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35" dirty="0">
                <a:solidFill>
                  <a:srgbClr val="FFFFFF"/>
                </a:solidFill>
                <a:latin typeface="Trebuchet MS"/>
                <a:cs typeface="Trebuchet MS"/>
              </a:rPr>
              <a:t>отправитель</a:t>
            </a:r>
            <a:endParaRPr sz="2000">
              <a:latin typeface="Trebuchet MS"/>
              <a:cs typeface="Trebuchet MS"/>
            </a:endParaRPr>
          </a:p>
          <a:p>
            <a:pPr marL="25400" marR="46990">
              <a:lnSpc>
                <a:spcPct val="100000"/>
              </a:lnSpc>
              <a:spcBef>
                <a:spcPts val="869"/>
              </a:spcBef>
            </a:pP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Если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вы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неожиданно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получаете </a:t>
            </a:r>
            <a:r>
              <a:rPr sz="1400" spc="145" dirty="0">
                <a:solidFill>
                  <a:srgbClr val="FFFFFF"/>
                </a:solidFill>
                <a:latin typeface="Tahoma"/>
                <a:cs typeface="Tahoma"/>
              </a:rPr>
              <a:t>письмо</a:t>
            </a:r>
            <a:r>
              <a:rPr sz="14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от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незнакомого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отправителя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Tahoma"/>
                <a:cs typeface="Tahoma"/>
              </a:rPr>
              <a:t>–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спешите</a:t>
            </a:r>
            <a:r>
              <a:rPr sz="14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него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Tahoma"/>
                <a:cs typeface="Tahoma"/>
              </a:rPr>
              <a:t>отвечать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537203" y="1755635"/>
            <a:ext cx="4990465" cy="4319905"/>
            <a:chOff x="3537203" y="1755635"/>
            <a:chExt cx="4990465" cy="431990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9619" y="1755635"/>
              <a:ext cx="589038" cy="58903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35139" y="1773923"/>
              <a:ext cx="587501" cy="58903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9619" y="5420868"/>
              <a:ext cx="589038" cy="58903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35139" y="5486399"/>
              <a:ext cx="587501" cy="58903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38515" y="3544811"/>
              <a:ext cx="589038" cy="58903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37203" y="3480803"/>
              <a:ext cx="589038" cy="58903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01539" y="1851659"/>
              <a:ext cx="352043" cy="35356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90543" y="3540251"/>
              <a:ext cx="484631" cy="48463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80203" y="5541263"/>
              <a:ext cx="393191" cy="39319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50963" y="1885187"/>
              <a:ext cx="368807" cy="36728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031479" y="3622548"/>
              <a:ext cx="429768" cy="42824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38771" y="5568695"/>
              <a:ext cx="394716" cy="39471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71031" y="3886200"/>
              <a:ext cx="202691" cy="117348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310997" y="3043843"/>
            <a:ext cx="3015615" cy="150050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694055">
              <a:lnSpc>
                <a:spcPct val="100000"/>
              </a:lnSpc>
              <a:spcBef>
                <a:spcPts val="575"/>
              </a:spcBef>
            </a:pPr>
            <a:r>
              <a:rPr sz="2000" b="1" spc="185" dirty="0">
                <a:solidFill>
                  <a:srgbClr val="FFFFFF"/>
                </a:solidFill>
                <a:latin typeface="Trebuchet MS"/>
                <a:cs typeface="Trebuchet MS"/>
              </a:rPr>
              <a:t>Странный</a:t>
            </a:r>
            <a:r>
              <a:rPr sz="20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35" dirty="0">
                <a:solidFill>
                  <a:srgbClr val="FFFFFF"/>
                </a:solidFill>
                <a:latin typeface="Trebuchet MS"/>
                <a:cs typeface="Trebuchet MS"/>
              </a:rPr>
              <a:t>адрес</a:t>
            </a:r>
            <a:endParaRPr sz="2000">
              <a:latin typeface="Trebuchet MS"/>
              <a:cs typeface="Trebuchet MS"/>
            </a:endParaRPr>
          </a:p>
          <a:p>
            <a:pPr marL="12700" marR="5715" indent="758825" algn="r">
              <a:lnSpc>
                <a:spcPct val="100000"/>
              </a:lnSpc>
              <a:spcBef>
                <a:spcPts val="330"/>
              </a:spcBef>
            </a:pPr>
            <a:r>
              <a:rPr sz="1400" spc="150" dirty="0">
                <a:solidFill>
                  <a:srgbClr val="FFFFFF"/>
                </a:solidFill>
                <a:latin typeface="Tahoma"/>
                <a:cs typeface="Tahoma"/>
              </a:rPr>
              <a:t>Адрес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почтового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ящика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отправителя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14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принадлежит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официальному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домену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организации,</a:t>
            </a:r>
            <a:r>
              <a:rPr sz="14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от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60" dirty="0">
                <a:solidFill>
                  <a:srgbClr val="FFFFFF"/>
                </a:solidFill>
                <a:latin typeface="Tahoma"/>
                <a:cs typeface="Tahoma"/>
              </a:rPr>
              <a:t>имени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которой</a:t>
            </a:r>
            <a:endParaRPr sz="14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направлено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письмо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557507" y="6411874"/>
            <a:ext cx="2260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80" dirty="0">
                <a:solidFill>
                  <a:srgbClr val="FFFFFF"/>
                </a:solidFill>
                <a:latin typeface="Verdana"/>
                <a:cs typeface="Verdana"/>
              </a:rPr>
              <a:t>23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309998" y="3232480"/>
            <a:ext cx="3322320" cy="1490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3200" spc="260" dirty="0">
                <a:latin typeface="Tahoma"/>
                <a:cs typeface="Tahoma"/>
              </a:rPr>
              <a:t>Как</a:t>
            </a:r>
            <a:r>
              <a:rPr sz="3200" spc="-160" dirty="0">
                <a:latin typeface="Tahoma"/>
                <a:cs typeface="Tahoma"/>
              </a:rPr>
              <a:t> </a:t>
            </a:r>
            <a:r>
              <a:rPr sz="3200" spc="250" dirty="0">
                <a:latin typeface="Tahoma"/>
                <a:cs typeface="Tahoma"/>
              </a:rPr>
              <a:t>распознать </a:t>
            </a:r>
            <a:r>
              <a:rPr sz="3200" spc="290" dirty="0">
                <a:latin typeface="Tahoma"/>
                <a:cs typeface="Tahoma"/>
              </a:rPr>
              <a:t>фишинговое </a:t>
            </a:r>
            <a:r>
              <a:rPr sz="3200" spc="315" dirty="0">
                <a:latin typeface="Tahoma"/>
                <a:cs typeface="Tahoma"/>
              </a:rPr>
              <a:t>письмо?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0" y="0"/>
            <a:ext cx="12192000" cy="937260"/>
          </a:xfrm>
          <a:custGeom>
            <a:avLst/>
            <a:gdLst/>
            <a:ahLst/>
            <a:cxnLst/>
            <a:rect l="l" t="t" r="r" b="b"/>
            <a:pathLst>
              <a:path w="12192000" h="937260">
                <a:moveTo>
                  <a:pt x="12192000" y="0"/>
                </a:moveTo>
                <a:lnTo>
                  <a:pt x="0" y="0"/>
                </a:lnTo>
                <a:lnTo>
                  <a:pt x="0" y="937260"/>
                </a:lnTo>
                <a:lnTo>
                  <a:pt x="12192000" y="93726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3323" rIns="0" bIns="0" rtlCol="0">
            <a:spAutoFit/>
          </a:bodyPr>
          <a:lstStyle/>
          <a:p>
            <a:pPr marL="378460">
              <a:lnSpc>
                <a:spcPct val="100000"/>
              </a:lnSpc>
              <a:spcBef>
                <a:spcPts val="100"/>
              </a:spcBef>
            </a:pPr>
            <a:r>
              <a:rPr sz="3200" spc="265" dirty="0"/>
              <a:t>Итак</a:t>
            </a:r>
            <a:r>
              <a:rPr sz="3200" spc="-125" dirty="0"/>
              <a:t> </a:t>
            </a:r>
            <a:r>
              <a:rPr sz="3200" spc="-160" dirty="0"/>
              <a:t>–</a:t>
            </a:r>
            <a:r>
              <a:rPr sz="3200" spc="-120" dirty="0"/>
              <a:t> </a:t>
            </a:r>
            <a:r>
              <a:rPr sz="3200" spc="330" dirty="0"/>
              <a:t>основные</a:t>
            </a:r>
            <a:r>
              <a:rPr sz="3200" spc="-135" dirty="0"/>
              <a:t> </a:t>
            </a:r>
            <a:r>
              <a:rPr sz="3200" spc="340" dirty="0"/>
              <a:t>признаки</a:t>
            </a:r>
            <a:r>
              <a:rPr sz="3200" spc="-135" dirty="0"/>
              <a:t> </a:t>
            </a:r>
            <a:r>
              <a:rPr sz="3200" spc="320" dirty="0"/>
              <a:t>фишингового</a:t>
            </a:r>
            <a:r>
              <a:rPr sz="3200" spc="-130" dirty="0"/>
              <a:t> </a:t>
            </a:r>
            <a:r>
              <a:rPr sz="3200" spc="335" dirty="0"/>
              <a:t>письма</a:t>
            </a:r>
            <a:endParaRPr sz="3200"/>
          </a:p>
        </p:txBody>
      </p:sp>
      <p:sp>
        <p:nvSpPr>
          <p:cNvPr id="30" name="object 30"/>
          <p:cNvSpPr/>
          <p:nvPr/>
        </p:nvSpPr>
        <p:spPr>
          <a:xfrm>
            <a:off x="761" y="912622"/>
            <a:ext cx="12191365" cy="50800"/>
          </a:xfrm>
          <a:custGeom>
            <a:avLst/>
            <a:gdLst/>
            <a:ahLst/>
            <a:cxnLst/>
            <a:rect l="l" t="t" r="r" b="b"/>
            <a:pathLst>
              <a:path w="12191365" h="50800">
                <a:moveTo>
                  <a:pt x="0" y="50800"/>
                </a:moveTo>
                <a:lnTo>
                  <a:pt x="12191238" y="50800"/>
                </a:lnTo>
                <a:lnTo>
                  <a:pt x="12191238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995172"/>
              <a:ext cx="12192000" cy="5862955"/>
            </a:xfrm>
            <a:custGeom>
              <a:avLst/>
              <a:gdLst/>
              <a:ahLst/>
              <a:cxnLst/>
              <a:rect l="l" t="t" r="r" b="b"/>
              <a:pathLst>
                <a:path w="12192000" h="5862955">
                  <a:moveTo>
                    <a:pt x="0" y="5862827"/>
                  </a:moveTo>
                  <a:lnTo>
                    <a:pt x="12192000" y="5862827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62827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2000" cy="995680"/>
            </a:xfrm>
            <a:custGeom>
              <a:avLst/>
              <a:gdLst/>
              <a:ahLst/>
              <a:cxnLst/>
              <a:rect l="l" t="t" r="r" b="b"/>
              <a:pathLst>
                <a:path w="12192000" h="995680">
                  <a:moveTo>
                    <a:pt x="12192000" y="0"/>
                  </a:moveTo>
                  <a:lnTo>
                    <a:pt x="0" y="0"/>
                  </a:lnTo>
                  <a:lnTo>
                    <a:pt x="0" y="995172"/>
                  </a:lnTo>
                  <a:lnTo>
                    <a:pt x="12192000" y="99517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70533"/>
              <a:ext cx="12192000" cy="50800"/>
            </a:xfrm>
            <a:custGeom>
              <a:avLst/>
              <a:gdLst/>
              <a:ahLst/>
              <a:cxnLst/>
              <a:rect l="l" t="t" r="r" b="b"/>
              <a:pathLst>
                <a:path w="12192000" h="50800">
                  <a:moveTo>
                    <a:pt x="0" y="0"/>
                  </a:moveTo>
                  <a:lnTo>
                    <a:pt x="0" y="50800"/>
                  </a:lnTo>
                  <a:lnTo>
                    <a:pt x="12192000" y="50800"/>
                  </a:lnTo>
                  <a:lnTo>
                    <a:pt x="12192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0E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8204" rIns="0" bIns="0" rtlCol="0">
            <a:spAutoFit/>
          </a:bodyPr>
          <a:lstStyle/>
          <a:p>
            <a:pPr marL="1162050">
              <a:lnSpc>
                <a:spcPct val="100000"/>
              </a:lnSpc>
              <a:spcBef>
                <a:spcPts val="100"/>
              </a:spcBef>
            </a:pPr>
            <a:r>
              <a:rPr sz="3600" spc="455" dirty="0"/>
              <a:t>Фишинг</a:t>
            </a:r>
            <a:r>
              <a:rPr sz="3600" spc="-160" dirty="0"/>
              <a:t> </a:t>
            </a:r>
            <a:r>
              <a:rPr sz="3600" spc="335" dirty="0"/>
              <a:t>через</a:t>
            </a:r>
            <a:r>
              <a:rPr sz="3600" spc="-155" dirty="0"/>
              <a:t> </a:t>
            </a:r>
            <a:r>
              <a:rPr sz="3600" spc="450" dirty="0"/>
              <a:t>смс</a:t>
            </a:r>
            <a:r>
              <a:rPr sz="3600" spc="-165" dirty="0"/>
              <a:t> </a:t>
            </a:r>
            <a:r>
              <a:rPr sz="3600" spc="465" dirty="0"/>
              <a:t>и</a:t>
            </a:r>
            <a:r>
              <a:rPr sz="3600" spc="-150" dirty="0"/>
              <a:t> </a:t>
            </a:r>
            <a:r>
              <a:rPr sz="3600" spc="385" dirty="0"/>
              <a:t>мессенджеры</a:t>
            </a:r>
            <a:endParaRPr sz="3600"/>
          </a:p>
        </p:txBody>
      </p:sp>
      <p:grpSp>
        <p:nvGrpSpPr>
          <p:cNvPr id="7" name="object 7"/>
          <p:cNvGrpSpPr/>
          <p:nvPr/>
        </p:nvGrpSpPr>
        <p:grpSpPr>
          <a:xfrm>
            <a:off x="338366" y="1171955"/>
            <a:ext cx="11515725" cy="5605780"/>
            <a:chOff x="338366" y="1171955"/>
            <a:chExt cx="11515725" cy="560578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2043" y="1188719"/>
              <a:ext cx="2382012" cy="270052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25724" y="1171955"/>
              <a:ext cx="4623816" cy="271729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8366" y="3991354"/>
              <a:ext cx="3148545" cy="278434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76472" y="3991354"/>
              <a:ext cx="3965448" cy="278434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97011" y="4009642"/>
              <a:ext cx="3752088" cy="276758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52816" y="1179575"/>
              <a:ext cx="3800855" cy="269748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036047" y="4394707"/>
              <a:ext cx="291465" cy="269875"/>
            </a:xfrm>
            <a:custGeom>
              <a:avLst/>
              <a:gdLst/>
              <a:ahLst/>
              <a:cxnLst/>
              <a:rect l="l" t="t" r="r" b="b"/>
              <a:pathLst>
                <a:path w="291465" h="269875">
                  <a:moveTo>
                    <a:pt x="238886" y="0"/>
                  </a:moveTo>
                  <a:lnTo>
                    <a:pt x="0" y="59817"/>
                  </a:lnTo>
                  <a:lnTo>
                    <a:pt x="52450" y="269367"/>
                  </a:lnTo>
                  <a:lnTo>
                    <a:pt x="291465" y="209550"/>
                  </a:lnTo>
                  <a:lnTo>
                    <a:pt x="238886" y="0"/>
                  </a:lnTo>
                  <a:close/>
                </a:path>
              </a:pathLst>
            </a:custGeom>
            <a:solidFill>
              <a:srgbClr val="212F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048240" y="4451984"/>
              <a:ext cx="186943" cy="14731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192768" y="4363085"/>
              <a:ext cx="1421765" cy="438784"/>
            </a:xfrm>
            <a:custGeom>
              <a:avLst/>
              <a:gdLst/>
              <a:ahLst/>
              <a:cxnLst/>
              <a:rect l="l" t="t" r="r" b="b"/>
              <a:pathLst>
                <a:path w="1421765" h="438785">
                  <a:moveTo>
                    <a:pt x="1355978" y="0"/>
                  </a:moveTo>
                  <a:lnTo>
                    <a:pt x="29209" y="226821"/>
                  </a:lnTo>
                  <a:lnTo>
                    <a:pt x="384" y="253914"/>
                  </a:lnTo>
                  <a:lnTo>
                    <a:pt x="0" y="268096"/>
                  </a:lnTo>
                  <a:lnTo>
                    <a:pt x="24129" y="409447"/>
                  </a:lnTo>
                  <a:lnTo>
                    <a:pt x="29241" y="422747"/>
                  </a:lnTo>
                  <a:lnTo>
                    <a:pt x="38735" y="432688"/>
                  </a:lnTo>
                  <a:lnTo>
                    <a:pt x="51276" y="438344"/>
                  </a:lnTo>
                  <a:lnTo>
                    <a:pt x="65531" y="438784"/>
                  </a:lnTo>
                  <a:lnTo>
                    <a:pt x="1392174" y="211962"/>
                  </a:lnTo>
                  <a:lnTo>
                    <a:pt x="1405473" y="206851"/>
                  </a:lnTo>
                  <a:lnTo>
                    <a:pt x="1415414" y="197357"/>
                  </a:lnTo>
                  <a:lnTo>
                    <a:pt x="1421070" y="184816"/>
                  </a:lnTo>
                  <a:lnTo>
                    <a:pt x="1421510" y="170560"/>
                  </a:lnTo>
                  <a:lnTo>
                    <a:pt x="1397380" y="29337"/>
                  </a:lnTo>
                  <a:lnTo>
                    <a:pt x="1392215" y="16037"/>
                  </a:lnTo>
                  <a:lnTo>
                    <a:pt x="1382728" y="6095"/>
                  </a:lnTo>
                  <a:lnTo>
                    <a:pt x="1370216" y="440"/>
                  </a:lnTo>
                  <a:lnTo>
                    <a:pt x="1355978" y="0"/>
                  </a:lnTo>
                  <a:close/>
                </a:path>
              </a:pathLst>
            </a:custGeom>
            <a:solidFill>
              <a:srgbClr val="272D3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1540743" y="6411874"/>
            <a:ext cx="24320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24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25400"/>
            <a:ext cx="12192000" cy="6908800"/>
            <a:chOff x="0" y="-25400"/>
            <a:chExt cx="12192000" cy="6908800"/>
          </a:xfrm>
        </p:grpSpPr>
        <p:sp>
          <p:nvSpPr>
            <p:cNvPr id="3" name="object 3"/>
            <p:cNvSpPr/>
            <p:nvPr/>
          </p:nvSpPr>
          <p:spPr>
            <a:xfrm>
              <a:off x="6438138" y="0"/>
              <a:ext cx="5754370" cy="6858000"/>
            </a:xfrm>
            <a:custGeom>
              <a:avLst/>
              <a:gdLst/>
              <a:ahLst/>
              <a:cxnLst/>
              <a:rect l="l" t="t" r="r" b="b"/>
              <a:pathLst>
                <a:path w="5754370" h="6858000">
                  <a:moveTo>
                    <a:pt x="0" y="6858000"/>
                  </a:moveTo>
                  <a:lnTo>
                    <a:pt x="5753861" y="6858000"/>
                  </a:lnTo>
                  <a:lnTo>
                    <a:pt x="5753861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6438265" cy="6858000"/>
            </a:xfrm>
            <a:custGeom>
              <a:avLst/>
              <a:gdLst/>
              <a:ahLst/>
              <a:cxnLst/>
              <a:rect l="l" t="t" r="r" b="b"/>
              <a:pathLst>
                <a:path w="6438265" h="6858000">
                  <a:moveTo>
                    <a:pt x="6438138" y="6857996"/>
                  </a:moveTo>
                  <a:lnTo>
                    <a:pt x="6438138" y="0"/>
                  </a:lnTo>
                  <a:lnTo>
                    <a:pt x="0" y="0"/>
                  </a:lnTo>
                  <a:lnTo>
                    <a:pt x="0" y="6857996"/>
                  </a:lnTo>
                  <a:lnTo>
                    <a:pt x="6438138" y="68579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438138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6857996"/>
                  </a:moveTo>
                  <a:lnTo>
                    <a:pt x="0" y="0"/>
                  </a:lnTo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805928" y="155261"/>
            <a:ext cx="3914775" cy="2738120"/>
          </a:xfrm>
          <a:prstGeom prst="rect">
            <a:avLst/>
          </a:prstGeom>
        </p:spPr>
        <p:txBody>
          <a:bodyPr vert="horz" wrap="square" lIns="0" tIns="292735" rIns="0" bIns="0" rtlCol="0">
            <a:spAutoFit/>
          </a:bodyPr>
          <a:lstStyle/>
          <a:p>
            <a:pPr marL="48260">
              <a:lnSpc>
                <a:spcPct val="100000"/>
              </a:lnSpc>
              <a:spcBef>
                <a:spcPts val="2305"/>
              </a:spcBef>
            </a:pPr>
            <a:r>
              <a:rPr sz="4400" b="1" spc="-25" dirty="0">
                <a:solidFill>
                  <a:srgbClr val="FFFFFF"/>
                </a:solidFill>
                <a:latin typeface="Tahoma"/>
                <a:cs typeface="Tahoma"/>
              </a:rPr>
              <a:t>92</a:t>
            </a:r>
            <a:r>
              <a:rPr sz="2400" b="1" spc="-37" baseline="57291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endParaRPr sz="2400" baseline="57291">
              <a:latin typeface="Tahoma"/>
              <a:cs typeface="Tahoma"/>
            </a:endParaRPr>
          </a:p>
          <a:p>
            <a:pPr marL="38100" marR="30480">
              <a:lnSpc>
                <a:spcPct val="100000"/>
              </a:lnSpc>
              <a:spcBef>
                <a:spcPts val="905"/>
              </a:spcBef>
            </a:pP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целевых</a:t>
            </a:r>
            <a:r>
              <a:rPr sz="18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FFFFFF"/>
                </a:solidFill>
                <a:latin typeface="Tahoma"/>
                <a:cs typeface="Tahoma"/>
              </a:rPr>
              <a:t>атак</a:t>
            </a:r>
            <a:r>
              <a:rPr sz="1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80" dirty="0">
                <a:solidFill>
                  <a:srgbClr val="FFFFFF"/>
                </a:solidFill>
                <a:latin typeface="Tahoma"/>
                <a:cs typeface="Tahoma"/>
              </a:rPr>
              <a:t>были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направлены </a:t>
            </a:r>
            <a:r>
              <a:rPr sz="1800" spc="160" dirty="0">
                <a:solidFill>
                  <a:srgbClr val="FFFFFF"/>
                </a:solidFill>
                <a:latin typeface="Tahoma"/>
                <a:cs typeface="Tahoma"/>
              </a:rPr>
              <a:t>против</a:t>
            </a:r>
            <a:r>
              <a:rPr sz="18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FFFFFF"/>
                </a:solidFill>
                <a:latin typeface="Tahoma"/>
                <a:cs typeface="Tahoma"/>
              </a:rPr>
              <a:t>объектов</a:t>
            </a:r>
            <a:r>
              <a:rPr sz="18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критической </a:t>
            </a:r>
            <a:r>
              <a:rPr sz="1800" spc="170" dirty="0">
                <a:solidFill>
                  <a:srgbClr val="FFFFFF"/>
                </a:solidFill>
                <a:latin typeface="Tahoma"/>
                <a:cs typeface="Tahoma"/>
              </a:rPr>
              <a:t>информационной </a:t>
            </a:r>
            <a:r>
              <a:rPr sz="1800" spc="120" dirty="0">
                <a:solidFill>
                  <a:srgbClr val="FFFFFF"/>
                </a:solidFill>
                <a:latin typeface="Tahoma"/>
                <a:cs typeface="Tahoma"/>
              </a:rPr>
              <a:t>инфраструктуры.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FFFFFF"/>
                </a:solidFill>
                <a:latin typeface="Tahoma"/>
                <a:cs typeface="Tahoma"/>
              </a:rPr>
              <a:t>Всего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Tahoma"/>
                <a:cs typeface="Tahoma"/>
              </a:rPr>
              <a:t>2021 </a:t>
            </a:r>
            <a:r>
              <a:rPr sz="1800" spc="135" dirty="0">
                <a:solidFill>
                  <a:srgbClr val="FFFFFF"/>
                </a:solidFill>
                <a:latin typeface="Tahoma"/>
                <a:cs typeface="Tahoma"/>
              </a:rPr>
              <a:t>году</a:t>
            </a:r>
            <a:r>
              <a:rPr sz="1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FFFFFF"/>
                </a:solidFill>
                <a:latin typeface="Tahoma"/>
                <a:cs typeface="Tahoma"/>
              </a:rPr>
              <a:t>России</a:t>
            </a:r>
            <a:r>
              <a:rPr sz="1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FFFFFF"/>
                </a:solidFill>
                <a:latin typeface="Tahoma"/>
                <a:cs typeface="Tahoma"/>
              </a:rPr>
              <a:t>было</a:t>
            </a:r>
            <a:r>
              <a:rPr sz="1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выявлено </a:t>
            </a:r>
            <a:r>
              <a:rPr sz="1800" spc="135" dirty="0">
                <a:solidFill>
                  <a:srgbClr val="FFFFFF"/>
                </a:solidFill>
                <a:latin typeface="Tahoma"/>
                <a:cs typeface="Tahoma"/>
              </a:rPr>
              <a:t>300</a:t>
            </a:r>
            <a:r>
              <a:rPr sz="1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FFFFFF"/>
                </a:solidFill>
                <a:latin typeface="Tahoma"/>
                <a:cs typeface="Tahoma"/>
              </a:rPr>
              <a:t>таргетированных</a:t>
            </a:r>
            <a:r>
              <a:rPr sz="18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Tahoma"/>
                <a:cs typeface="Tahoma"/>
              </a:rPr>
              <a:t>атак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93814" y="6452412"/>
            <a:ext cx="36664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0" dirty="0">
                <a:solidFill>
                  <a:srgbClr val="FFFFFF"/>
                </a:solidFill>
                <a:latin typeface="Tahoma"/>
                <a:cs typeface="Tahoma"/>
              </a:rPr>
              <a:t>Декабрь</a:t>
            </a:r>
            <a:r>
              <a:rPr sz="11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Tahoma"/>
                <a:cs typeface="Tahoma"/>
              </a:rPr>
              <a:t>2021,</a:t>
            </a:r>
            <a:r>
              <a:rPr sz="11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100" dirty="0">
                <a:solidFill>
                  <a:srgbClr val="FFFFFF"/>
                </a:solidFill>
                <a:latin typeface="Tahoma"/>
                <a:cs typeface="Tahoma"/>
              </a:rPr>
              <a:t>исследование</a:t>
            </a:r>
            <a:r>
              <a:rPr sz="11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65" dirty="0">
                <a:solidFill>
                  <a:srgbClr val="FFFFFF"/>
                </a:solidFill>
                <a:latin typeface="Tahoma"/>
                <a:cs typeface="Tahoma"/>
              </a:rPr>
              <a:t>«Ростелеком</a:t>
            </a:r>
            <a:r>
              <a:rPr sz="1100" spc="65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100" spc="55" dirty="0">
                <a:solidFill>
                  <a:srgbClr val="FFFFFF"/>
                </a:solidFill>
                <a:latin typeface="Tahoma"/>
                <a:cs typeface="Tahoma"/>
              </a:rPr>
              <a:t>Солар»</a:t>
            </a:r>
            <a:endParaRPr sz="11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853183" y="1607819"/>
            <a:ext cx="5808345" cy="3389629"/>
            <a:chOff x="1853183" y="1607819"/>
            <a:chExt cx="5808345" cy="3389629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65619" y="1607819"/>
              <a:ext cx="792479" cy="7924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68668" y="4204715"/>
              <a:ext cx="792479" cy="79248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853183" y="2834639"/>
              <a:ext cx="285115" cy="280670"/>
            </a:xfrm>
            <a:custGeom>
              <a:avLst/>
              <a:gdLst/>
              <a:ahLst/>
              <a:cxnLst/>
              <a:rect l="l" t="t" r="r" b="b"/>
              <a:pathLst>
                <a:path w="285114" h="280669">
                  <a:moveTo>
                    <a:pt x="142494" y="0"/>
                  </a:moveTo>
                  <a:lnTo>
                    <a:pt x="97438" y="7144"/>
                  </a:lnTo>
                  <a:lnTo>
                    <a:pt x="58320" y="27041"/>
                  </a:lnTo>
                  <a:lnTo>
                    <a:pt x="27480" y="57387"/>
                  </a:lnTo>
                  <a:lnTo>
                    <a:pt x="7260" y="95877"/>
                  </a:lnTo>
                  <a:lnTo>
                    <a:pt x="0" y="140208"/>
                  </a:lnTo>
                  <a:lnTo>
                    <a:pt x="7260" y="184538"/>
                  </a:lnTo>
                  <a:lnTo>
                    <a:pt x="27480" y="223028"/>
                  </a:lnTo>
                  <a:lnTo>
                    <a:pt x="58320" y="253374"/>
                  </a:lnTo>
                  <a:lnTo>
                    <a:pt x="97438" y="273271"/>
                  </a:lnTo>
                  <a:lnTo>
                    <a:pt x="142494" y="280415"/>
                  </a:lnTo>
                  <a:lnTo>
                    <a:pt x="187549" y="273271"/>
                  </a:lnTo>
                  <a:lnTo>
                    <a:pt x="226667" y="253374"/>
                  </a:lnTo>
                  <a:lnTo>
                    <a:pt x="257507" y="223028"/>
                  </a:lnTo>
                  <a:lnTo>
                    <a:pt x="277727" y="184538"/>
                  </a:lnTo>
                  <a:lnTo>
                    <a:pt x="284988" y="140208"/>
                  </a:lnTo>
                  <a:lnTo>
                    <a:pt x="277727" y="95877"/>
                  </a:lnTo>
                  <a:lnTo>
                    <a:pt x="257507" y="57387"/>
                  </a:lnTo>
                  <a:lnTo>
                    <a:pt x="226667" y="27041"/>
                  </a:lnTo>
                  <a:lnTo>
                    <a:pt x="187549" y="7144"/>
                  </a:lnTo>
                  <a:lnTo>
                    <a:pt x="1424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805928" y="2863716"/>
            <a:ext cx="3129915" cy="2466340"/>
          </a:xfrm>
          <a:prstGeom prst="rect">
            <a:avLst/>
          </a:prstGeom>
        </p:spPr>
        <p:txBody>
          <a:bodyPr vert="horz" wrap="square" lIns="0" tIns="295275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2325"/>
              </a:spcBef>
            </a:pPr>
            <a:r>
              <a:rPr sz="4400" b="1" spc="-420" dirty="0">
                <a:solidFill>
                  <a:srgbClr val="FFFFFF"/>
                </a:solidFill>
                <a:latin typeface="Tahoma"/>
                <a:cs typeface="Tahoma"/>
              </a:rPr>
              <a:t>18</a:t>
            </a:r>
            <a:r>
              <a:rPr sz="2400" b="1" spc="-630" baseline="62500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endParaRPr sz="2400" baseline="62500">
              <a:latin typeface="Tahoma"/>
              <a:cs typeface="Tahoma"/>
            </a:endParaRPr>
          </a:p>
          <a:p>
            <a:pPr marL="38100" marR="30480">
              <a:lnSpc>
                <a:spcPct val="100000"/>
              </a:lnSpc>
              <a:spcBef>
                <a:spcPts val="910"/>
              </a:spcBef>
            </a:pP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зафиксированных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FFFFFF"/>
                </a:solidFill>
                <a:latin typeface="Tahoma"/>
                <a:cs typeface="Tahoma"/>
              </a:rPr>
              <a:t>атак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FFFFFF"/>
                </a:solidFill>
                <a:latin typeface="Tahoma"/>
                <a:cs typeface="Tahoma"/>
              </a:rPr>
              <a:t>— 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дело</a:t>
            </a:r>
            <a:r>
              <a:rPr sz="1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рук</a:t>
            </a:r>
            <a:r>
              <a:rPr sz="1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FFFFFF"/>
                </a:solidFill>
                <a:latin typeface="Tahoma"/>
                <a:cs typeface="Tahoma"/>
              </a:rPr>
              <a:t>высоко</a:t>
            </a:r>
            <a:r>
              <a:rPr sz="1800" spc="100" dirty="0">
                <a:solidFill>
                  <a:srgbClr val="FFFFFF"/>
                </a:solidFill>
                <a:latin typeface="Verdana"/>
                <a:cs typeface="Verdana"/>
              </a:rPr>
              <a:t>- </a:t>
            </a: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профессиональных 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киберпреступных </a:t>
            </a:r>
            <a:r>
              <a:rPr sz="1800" spc="160" dirty="0">
                <a:solidFill>
                  <a:srgbClr val="FFFFFF"/>
                </a:solidFill>
                <a:latin typeface="Tahoma"/>
                <a:cs typeface="Tahoma"/>
              </a:rPr>
              <a:t>группировок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2561" y="5328920"/>
            <a:ext cx="4018279" cy="1143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95"/>
              </a:spcBef>
            </a:pPr>
            <a:r>
              <a:rPr sz="2000" b="1" spc="-380" dirty="0">
                <a:latin typeface="Tahoma"/>
                <a:cs typeface="Tahoma"/>
              </a:rPr>
              <a:t>19%</a:t>
            </a:r>
            <a:r>
              <a:rPr sz="2000" b="1" spc="-170" dirty="0">
                <a:latin typeface="Tahoma"/>
                <a:cs typeface="Tahoma"/>
              </a:rPr>
              <a:t> </a:t>
            </a:r>
            <a:r>
              <a:rPr sz="1600" spc="110" dirty="0">
                <a:latin typeface="Tahoma"/>
                <a:cs typeface="Tahoma"/>
              </a:rPr>
              <a:t>устанавливают</a:t>
            </a:r>
            <a:r>
              <a:rPr sz="1600" spc="-50" dirty="0">
                <a:latin typeface="Tahoma"/>
                <a:cs typeface="Tahoma"/>
              </a:rPr>
              <a:t> </a:t>
            </a:r>
            <a:r>
              <a:rPr sz="1600" spc="125" dirty="0">
                <a:latin typeface="Tahoma"/>
                <a:cs typeface="Tahoma"/>
              </a:rPr>
              <a:t>различные </a:t>
            </a:r>
            <a:r>
              <a:rPr sz="1600" spc="130" dirty="0">
                <a:latin typeface="Tahoma"/>
                <a:cs typeface="Tahoma"/>
              </a:rPr>
              <a:t>баннеркаты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195" dirty="0">
                <a:latin typeface="Tahoma"/>
                <a:cs typeface="Tahoma"/>
              </a:rPr>
              <a:t>и</a:t>
            </a:r>
            <a:r>
              <a:rPr sz="1600" spc="-70" dirty="0">
                <a:latin typeface="Tahoma"/>
                <a:cs typeface="Tahoma"/>
              </a:rPr>
              <a:t> </a:t>
            </a:r>
            <a:r>
              <a:rPr sz="1600" spc="140" dirty="0">
                <a:latin typeface="Tahoma"/>
                <a:cs typeface="Tahoma"/>
              </a:rPr>
              <a:t>адблокеры</a:t>
            </a:r>
            <a:r>
              <a:rPr sz="1600" spc="-60" dirty="0">
                <a:latin typeface="Tahoma"/>
                <a:cs typeface="Tahoma"/>
              </a:rPr>
              <a:t> </a:t>
            </a:r>
            <a:r>
              <a:rPr sz="1600" spc="-10" dirty="0">
                <a:latin typeface="Verdana"/>
                <a:cs typeface="Verdana"/>
              </a:rPr>
              <a:t>(BannerCut, AdBlocker)</a:t>
            </a:r>
            <a:endParaRPr sz="1600">
              <a:latin typeface="Verdana"/>
              <a:cs typeface="Verdana"/>
            </a:endParaRPr>
          </a:p>
          <a:p>
            <a:pPr marL="22225">
              <a:lnSpc>
                <a:spcPct val="100000"/>
              </a:lnSpc>
              <a:spcBef>
                <a:spcPts val="1105"/>
              </a:spcBef>
            </a:pPr>
            <a:r>
              <a:rPr sz="1200" spc="110" dirty="0">
                <a:latin typeface="Tahoma"/>
                <a:cs typeface="Tahoma"/>
              </a:rPr>
              <a:t>Февраль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2022,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отчёт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-10" dirty="0">
                <a:latin typeface="Verdana"/>
                <a:cs typeface="Verdana"/>
              </a:rPr>
              <a:t>TelecomDaily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3793" y="3464509"/>
            <a:ext cx="4237990" cy="1648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715" dirty="0">
                <a:latin typeface="Tahoma"/>
                <a:cs typeface="Tahoma"/>
              </a:rPr>
              <a:t>НО</a:t>
            </a:r>
            <a:endParaRPr sz="5400">
              <a:latin typeface="Tahoma"/>
              <a:cs typeface="Tahoma"/>
            </a:endParaRPr>
          </a:p>
          <a:p>
            <a:pPr marL="60960" marR="5080">
              <a:lnSpc>
                <a:spcPct val="100299"/>
              </a:lnSpc>
              <a:spcBef>
                <a:spcPts val="35"/>
              </a:spcBef>
            </a:pPr>
            <a:r>
              <a:rPr sz="2000" b="1" spc="-254" dirty="0">
                <a:latin typeface="Tahoma"/>
                <a:cs typeface="Tahoma"/>
              </a:rPr>
              <a:t>29%</a:t>
            </a:r>
            <a:r>
              <a:rPr sz="2000" b="1" spc="-155" dirty="0">
                <a:latin typeface="Tahoma"/>
                <a:cs typeface="Tahoma"/>
              </a:rPr>
              <a:t> </a:t>
            </a:r>
            <a:r>
              <a:rPr sz="1600" spc="130" dirty="0">
                <a:latin typeface="Tahoma"/>
                <a:cs typeface="Tahoma"/>
              </a:rPr>
              <a:t>абонентов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155" dirty="0">
                <a:latin typeface="Tahoma"/>
                <a:cs typeface="Tahoma"/>
              </a:rPr>
              <a:t>из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175" dirty="0">
                <a:latin typeface="Tahoma"/>
                <a:cs typeface="Tahoma"/>
              </a:rPr>
              <a:t>России</a:t>
            </a:r>
            <a:r>
              <a:rPr sz="1600" spc="-70" dirty="0">
                <a:latin typeface="Tahoma"/>
                <a:cs typeface="Tahoma"/>
              </a:rPr>
              <a:t> </a:t>
            </a:r>
            <a:r>
              <a:rPr sz="1600" spc="110" dirty="0">
                <a:latin typeface="Tahoma"/>
                <a:cs typeface="Tahoma"/>
              </a:rPr>
              <a:t>используют </a:t>
            </a:r>
            <a:r>
              <a:rPr sz="1600" spc="80" dirty="0">
                <a:latin typeface="Tahoma"/>
                <a:cs typeface="Tahoma"/>
              </a:rPr>
              <a:t>софт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125" dirty="0">
                <a:latin typeface="Tahoma"/>
                <a:cs typeface="Tahoma"/>
              </a:rPr>
              <a:t>для</a:t>
            </a:r>
            <a:r>
              <a:rPr sz="1600" spc="-55" dirty="0">
                <a:latin typeface="Tahoma"/>
                <a:cs typeface="Tahoma"/>
              </a:rPr>
              <a:t> </a:t>
            </a:r>
            <a:r>
              <a:rPr sz="1600" spc="155" dirty="0">
                <a:latin typeface="Tahoma"/>
                <a:cs typeface="Tahoma"/>
              </a:rPr>
              <a:t>определения</a:t>
            </a:r>
            <a:r>
              <a:rPr sz="1600" spc="-70" dirty="0">
                <a:latin typeface="Tahoma"/>
                <a:cs typeface="Tahoma"/>
              </a:rPr>
              <a:t> </a:t>
            </a:r>
            <a:r>
              <a:rPr sz="1600" spc="95" dirty="0">
                <a:latin typeface="Tahoma"/>
                <a:cs typeface="Tahoma"/>
              </a:rPr>
              <a:t>телефонных </a:t>
            </a:r>
            <a:r>
              <a:rPr sz="1600" spc="165" dirty="0">
                <a:latin typeface="Tahoma"/>
                <a:cs typeface="Tahoma"/>
              </a:rPr>
              <a:t>номеров</a:t>
            </a:r>
            <a:r>
              <a:rPr sz="1600" spc="-65" dirty="0">
                <a:latin typeface="Tahoma"/>
                <a:cs typeface="Tahoma"/>
              </a:rPr>
              <a:t> </a:t>
            </a:r>
            <a:r>
              <a:rPr sz="1600" spc="155" dirty="0">
                <a:latin typeface="Tahoma"/>
                <a:cs typeface="Tahoma"/>
              </a:rPr>
              <a:t>мошенников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2749" y="410971"/>
            <a:ext cx="3276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400" dirty="0">
                <a:latin typeface="Tahoma"/>
                <a:cs typeface="Tahoma"/>
              </a:rPr>
              <a:t>Фишинговые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12749" y="795020"/>
            <a:ext cx="4904740" cy="1655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320" dirty="0">
                <a:latin typeface="Tahoma"/>
                <a:cs typeface="Tahoma"/>
              </a:rPr>
              <a:t>телефонные</a:t>
            </a:r>
            <a:r>
              <a:rPr sz="3600" spc="-140" dirty="0">
                <a:latin typeface="Tahoma"/>
                <a:cs typeface="Tahoma"/>
              </a:rPr>
              <a:t> </a:t>
            </a:r>
            <a:r>
              <a:rPr sz="3600" spc="345" dirty="0">
                <a:latin typeface="Tahoma"/>
                <a:cs typeface="Tahoma"/>
              </a:rPr>
              <a:t>звонки</a:t>
            </a:r>
            <a:endParaRPr sz="3600">
              <a:latin typeface="Tahoma"/>
              <a:cs typeface="Tahoma"/>
            </a:endParaRPr>
          </a:p>
          <a:p>
            <a:pPr marL="40005">
              <a:lnSpc>
                <a:spcPct val="100000"/>
              </a:lnSpc>
              <a:spcBef>
                <a:spcPts val="2250"/>
              </a:spcBef>
            </a:pPr>
            <a:r>
              <a:rPr sz="1600" spc="155" dirty="0">
                <a:solidFill>
                  <a:srgbClr val="2A2A2A"/>
                </a:solidFill>
                <a:latin typeface="Tahoma"/>
                <a:cs typeface="Tahoma"/>
              </a:rPr>
              <a:t>Более</a:t>
            </a:r>
            <a:r>
              <a:rPr sz="1600" spc="-65" dirty="0">
                <a:solidFill>
                  <a:srgbClr val="2A2A2A"/>
                </a:solidFill>
                <a:latin typeface="Tahoma"/>
                <a:cs typeface="Tahoma"/>
              </a:rPr>
              <a:t> </a:t>
            </a:r>
            <a:r>
              <a:rPr sz="2000" b="1" spc="-220" dirty="0">
                <a:solidFill>
                  <a:srgbClr val="2A2A2A"/>
                </a:solidFill>
                <a:latin typeface="Tahoma"/>
                <a:cs typeface="Tahoma"/>
              </a:rPr>
              <a:t>98%</a:t>
            </a:r>
            <a:r>
              <a:rPr sz="2000" b="1" spc="-145" dirty="0">
                <a:solidFill>
                  <a:srgbClr val="2A2A2A"/>
                </a:solidFill>
                <a:latin typeface="Tahoma"/>
                <a:cs typeface="Tahoma"/>
              </a:rPr>
              <a:t> </a:t>
            </a:r>
            <a:r>
              <a:rPr sz="1600" spc="155" dirty="0">
                <a:solidFill>
                  <a:srgbClr val="2A2A2A"/>
                </a:solidFill>
                <a:latin typeface="Tahoma"/>
                <a:cs typeface="Tahoma"/>
              </a:rPr>
              <a:t>российских</a:t>
            </a:r>
            <a:r>
              <a:rPr sz="1600" spc="-80" dirty="0">
                <a:solidFill>
                  <a:srgbClr val="2A2A2A"/>
                </a:solidFill>
                <a:latin typeface="Tahoma"/>
                <a:cs typeface="Tahoma"/>
              </a:rPr>
              <a:t> </a:t>
            </a:r>
            <a:r>
              <a:rPr sz="1600" spc="110" dirty="0">
                <a:solidFill>
                  <a:srgbClr val="2A2A2A"/>
                </a:solidFill>
                <a:latin typeface="Tahoma"/>
                <a:cs typeface="Tahoma"/>
              </a:rPr>
              <a:t>пользователей</a:t>
            </a:r>
            <a:endParaRPr sz="1600">
              <a:latin typeface="Tahoma"/>
              <a:cs typeface="Tahoma"/>
            </a:endParaRPr>
          </a:p>
          <a:p>
            <a:pPr marL="40005">
              <a:lnSpc>
                <a:spcPct val="100000"/>
              </a:lnSpc>
              <a:spcBef>
                <a:spcPts val="15"/>
              </a:spcBef>
            </a:pPr>
            <a:r>
              <a:rPr sz="1600" spc="140" dirty="0">
                <a:solidFill>
                  <a:srgbClr val="2A2A2A"/>
                </a:solidFill>
                <a:latin typeface="Tahoma"/>
                <a:cs typeface="Tahoma"/>
              </a:rPr>
              <a:t>мобильных</a:t>
            </a:r>
            <a:r>
              <a:rPr sz="1600" spc="-60" dirty="0">
                <a:solidFill>
                  <a:srgbClr val="2A2A2A"/>
                </a:solidFill>
                <a:latin typeface="Tahoma"/>
                <a:cs typeface="Tahoma"/>
              </a:rPr>
              <a:t> </a:t>
            </a:r>
            <a:r>
              <a:rPr sz="1600" spc="114" dirty="0">
                <a:solidFill>
                  <a:srgbClr val="2A2A2A"/>
                </a:solidFill>
                <a:latin typeface="Tahoma"/>
                <a:cs typeface="Tahoma"/>
              </a:rPr>
              <a:t>устройств</a:t>
            </a:r>
            <a:r>
              <a:rPr sz="1600" spc="-20" dirty="0">
                <a:solidFill>
                  <a:srgbClr val="2A2A2A"/>
                </a:solidFill>
                <a:latin typeface="Tahoma"/>
                <a:cs typeface="Tahoma"/>
              </a:rPr>
              <a:t> </a:t>
            </a:r>
            <a:r>
              <a:rPr sz="1600" spc="110" dirty="0">
                <a:solidFill>
                  <a:srgbClr val="2A2A2A"/>
                </a:solidFill>
                <a:latin typeface="Tahoma"/>
                <a:cs typeface="Tahoma"/>
              </a:rPr>
              <a:t>сталкивались</a:t>
            </a:r>
            <a:endParaRPr sz="1600">
              <a:latin typeface="Tahoma"/>
              <a:cs typeface="Tahoma"/>
            </a:endParaRPr>
          </a:p>
          <a:p>
            <a:pPr marL="40005">
              <a:lnSpc>
                <a:spcPct val="100000"/>
              </a:lnSpc>
              <a:spcBef>
                <a:spcPts val="5"/>
              </a:spcBef>
            </a:pPr>
            <a:r>
              <a:rPr sz="1600" spc="145" dirty="0">
                <a:solidFill>
                  <a:srgbClr val="2A2A2A"/>
                </a:solidFill>
                <a:latin typeface="Tahoma"/>
                <a:cs typeface="Tahoma"/>
              </a:rPr>
              <a:t>со</a:t>
            </a:r>
            <a:r>
              <a:rPr sz="1600" spc="-75" dirty="0">
                <a:solidFill>
                  <a:srgbClr val="2A2A2A"/>
                </a:solidFill>
                <a:latin typeface="Tahoma"/>
                <a:cs typeface="Tahoma"/>
              </a:rPr>
              <a:t> </a:t>
            </a:r>
            <a:r>
              <a:rPr sz="1600" spc="145" dirty="0">
                <a:solidFill>
                  <a:srgbClr val="2A2A2A"/>
                </a:solidFill>
                <a:latin typeface="Tahoma"/>
                <a:cs typeface="Tahoma"/>
              </a:rPr>
              <a:t>звонками</a:t>
            </a:r>
            <a:r>
              <a:rPr sz="1600" spc="-80" dirty="0">
                <a:solidFill>
                  <a:srgbClr val="2A2A2A"/>
                </a:solidFill>
                <a:latin typeface="Tahoma"/>
                <a:cs typeface="Tahoma"/>
              </a:rPr>
              <a:t> </a:t>
            </a:r>
            <a:r>
              <a:rPr sz="1600" spc="155" dirty="0">
                <a:solidFill>
                  <a:srgbClr val="2A2A2A"/>
                </a:solidFill>
                <a:latin typeface="Tahoma"/>
                <a:cs typeface="Tahoma"/>
              </a:rPr>
              <a:t>мошенников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0181" y="2665857"/>
            <a:ext cx="4592955" cy="5765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415" dirty="0">
                <a:solidFill>
                  <a:srgbClr val="2A2A2A"/>
                </a:solidFill>
                <a:latin typeface="Tahoma"/>
                <a:cs typeface="Tahoma"/>
              </a:rPr>
              <a:t>12%</a:t>
            </a:r>
            <a:r>
              <a:rPr sz="2000" b="1" spc="-145" dirty="0">
                <a:solidFill>
                  <a:srgbClr val="2A2A2A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2A2A2A"/>
                </a:solidFill>
                <a:latin typeface="Tahoma"/>
                <a:cs typeface="Tahoma"/>
              </a:rPr>
              <a:t>респондентов</a:t>
            </a:r>
            <a:r>
              <a:rPr sz="1600" spc="-60" dirty="0">
                <a:solidFill>
                  <a:srgbClr val="2A2A2A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2A2A2A"/>
                </a:solidFill>
                <a:latin typeface="Tahoma"/>
                <a:cs typeface="Tahoma"/>
              </a:rPr>
              <a:t>потеряли</a:t>
            </a:r>
            <a:r>
              <a:rPr sz="1600" spc="-35" dirty="0">
                <a:solidFill>
                  <a:srgbClr val="2A2A2A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2A2A2A"/>
                </a:solidFill>
                <a:latin typeface="Tahoma"/>
                <a:cs typeface="Tahoma"/>
              </a:rPr>
              <a:t>деньги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600" spc="65" dirty="0">
                <a:solidFill>
                  <a:srgbClr val="2A2A2A"/>
                </a:solidFill>
                <a:latin typeface="Tahoma"/>
                <a:cs typeface="Tahoma"/>
              </a:rPr>
              <a:t>из</a:t>
            </a:r>
            <a:r>
              <a:rPr sz="1600" spc="65" dirty="0">
                <a:solidFill>
                  <a:srgbClr val="2A2A2A"/>
                </a:solidFill>
                <a:latin typeface="Verdana"/>
                <a:cs typeface="Verdana"/>
              </a:rPr>
              <a:t>-</a:t>
            </a:r>
            <a:r>
              <a:rPr sz="1600" spc="100" dirty="0">
                <a:solidFill>
                  <a:srgbClr val="2A2A2A"/>
                </a:solidFill>
                <a:latin typeface="Tahoma"/>
                <a:cs typeface="Tahoma"/>
              </a:rPr>
              <a:t>за</a:t>
            </a:r>
            <a:r>
              <a:rPr sz="1600" spc="-65" dirty="0">
                <a:solidFill>
                  <a:srgbClr val="2A2A2A"/>
                </a:solidFill>
                <a:latin typeface="Tahoma"/>
                <a:cs typeface="Tahoma"/>
              </a:rPr>
              <a:t> </a:t>
            </a:r>
            <a:r>
              <a:rPr sz="1600" spc="110" dirty="0">
                <a:solidFill>
                  <a:srgbClr val="2A2A2A"/>
                </a:solidFill>
                <a:latin typeface="Tahoma"/>
                <a:cs typeface="Tahoma"/>
              </a:rPr>
              <a:t>стандартных</a:t>
            </a:r>
            <a:r>
              <a:rPr sz="1600" spc="-60" dirty="0">
                <a:solidFill>
                  <a:srgbClr val="2A2A2A"/>
                </a:solidFill>
                <a:latin typeface="Tahoma"/>
                <a:cs typeface="Tahoma"/>
              </a:rPr>
              <a:t> </a:t>
            </a:r>
            <a:r>
              <a:rPr sz="1600" spc="110" dirty="0">
                <a:solidFill>
                  <a:srgbClr val="2A2A2A"/>
                </a:solidFill>
                <a:latin typeface="Tahoma"/>
                <a:cs typeface="Tahoma"/>
              </a:rPr>
              <a:t>телефонных</a:t>
            </a:r>
            <a:r>
              <a:rPr sz="1600" spc="-50" dirty="0">
                <a:solidFill>
                  <a:srgbClr val="2A2A2A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2A2A2A"/>
                </a:solidFill>
                <a:latin typeface="Tahoma"/>
                <a:cs typeface="Tahoma"/>
              </a:rPr>
              <a:t>«разводов»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557507" y="6411874"/>
            <a:ext cx="2266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FFFFFF"/>
                </a:solidFill>
                <a:latin typeface="Verdana"/>
                <a:cs typeface="Verdana"/>
              </a:rPr>
              <a:t>25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995172"/>
              <a:ext cx="12192000" cy="5862955"/>
            </a:xfrm>
            <a:custGeom>
              <a:avLst/>
              <a:gdLst/>
              <a:ahLst/>
              <a:cxnLst/>
              <a:rect l="l" t="t" r="r" b="b"/>
              <a:pathLst>
                <a:path w="12192000" h="5862955">
                  <a:moveTo>
                    <a:pt x="0" y="5862827"/>
                  </a:moveTo>
                  <a:lnTo>
                    <a:pt x="12192000" y="5862827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62827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2000" cy="5720080"/>
            </a:xfrm>
            <a:custGeom>
              <a:avLst/>
              <a:gdLst/>
              <a:ahLst/>
              <a:cxnLst/>
              <a:rect l="l" t="t" r="r" b="b"/>
              <a:pathLst>
                <a:path w="12192000" h="5720080">
                  <a:moveTo>
                    <a:pt x="3579876" y="5339334"/>
                  </a:moveTo>
                  <a:lnTo>
                    <a:pt x="3576904" y="5291633"/>
                  </a:lnTo>
                  <a:lnTo>
                    <a:pt x="3568255" y="5245697"/>
                  </a:lnTo>
                  <a:lnTo>
                    <a:pt x="3554285" y="5201882"/>
                  </a:lnTo>
                  <a:lnTo>
                    <a:pt x="3535324" y="5160569"/>
                  </a:lnTo>
                  <a:lnTo>
                    <a:pt x="3511766" y="5122075"/>
                  </a:lnTo>
                  <a:lnTo>
                    <a:pt x="3483927" y="5086782"/>
                  </a:lnTo>
                  <a:lnTo>
                    <a:pt x="3452190" y="5055044"/>
                  </a:lnTo>
                  <a:lnTo>
                    <a:pt x="3416897" y="5027206"/>
                  </a:lnTo>
                  <a:lnTo>
                    <a:pt x="3378403" y="5003647"/>
                  </a:lnTo>
                  <a:lnTo>
                    <a:pt x="3337090" y="4984686"/>
                  </a:lnTo>
                  <a:lnTo>
                    <a:pt x="3293275" y="4970716"/>
                  </a:lnTo>
                  <a:lnTo>
                    <a:pt x="3247339" y="4962068"/>
                  </a:lnTo>
                  <a:lnTo>
                    <a:pt x="3199638" y="4959096"/>
                  </a:lnTo>
                  <a:lnTo>
                    <a:pt x="3151924" y="4962068"/>
                  </a:lnTo>
                  <a:lnTo>
                    <a:pt x="3105988" y="4970716"/>
                  </a:lnTo>
                  <a:lnTo>
                    <a:pt x="3062173" y="4984686"/>
                  </a:lnTo>
                  <a:lnTo>
                    <a:pt x="3020860" y="5003647"/>
                  </a:lnTo>
                  <a:lnTo>
                    <a:pt x="2982366" y="5027206"/>
                  </a:lnTo>
                  <a:lnTo>
                    <a:pt x="2947073" y="5055044"/>
                  </a:lnTo>
                  <a:lnTo>
                    <a:pt x="2915335" y="5086782"/>
                  </a:lnTo>
                  <a:lnTo>
                    <a:pt x="2887497" y="5122075"/>
                  </a:lnTo>
                  <a:lnTo>
                    <a:pt x="2863939" y="5160569"/>
                  </a:lnTo>
                  <a:lnTo>
                    <a:pt x="2844977" y="5201882"/>
                  </a:lnTo>
                  <a:lnTo>
                    <a:pt x="2831007" y="5245697"/>
                  </a:lnTo>
                  <a:lnTo>
                    <a:pt x="2822359" y="5291633"/>
                  </a:lnTo>
                  <a:lnTo>
                    <a:pt x="2819400" y="5339334"/>
                  </a:lnTo>
                  <a:lnTo>
                    <a:pt x="2822359" y="5387048"/>
                  </a:lnTo>
                  <a:lnTo>
                    <a:pt x="2831007" y="5432984"/>
                  </a:lnTo>
                  <a:lnTo>
                    <a:pt x="2844977" y="5476799"/>
                  </a:lnTo>
                  <a:lnTo>
                    <a:pt x="2863939" y="5518112"/>
                  </a:lnTo>
                  <a:lnTo>
                    <a:pt x="2887497" y="5556605"/>
                  </a:lnTo>
                  <a:lnTo>
                    <a:pt x="2915335" y="5591899"/>
                  </a:lnTo>
                  <a:lnTo>
                    <a:pt x="2947073" y="5623636"/>
                  </a:lnTo>
                  <a:lnTo>
                    <a:pt x="2982366" y="5651474"/>
                  </a:lnTo>
                  <a:lnTo>
                    <a:pt x="3020860" y="5675033"/>
                  </a:lnTo>
                  <a:lnTo>
                    <a:pt x="3062173" y="5693994"/>
                  </a:lnTo>
                  <a:lnTo>
                    <a:pt x="3105988" y="5707964"/>
                  </a:lnTo>
                  <a:lnTo>
                    <a:pt x="3151924" y="5716613"/>
                  </a:lnTo>
                  <a:lnTo>
                    <a:pt x="3199638" y="5719572"/>
                  </a:lnTo>
                  <a:lnTo>
                    <a:pt x="3247339" y="5716613"/>
                  </a:lnTo>
                  <a:lnTo>
                    <a:pt x="3293275" y="5707964"/>
                  </a:lnTo>
                  <a:lnTo>
                    <a:pt x="3337090" y="5693994"/>
                  </a:lnTo>
                  <a:lnTo>
                    <a:pt x="3378403" y="5675033"/>
                  </a:lnTo>
                  <a:lnTo>
                    <a:pt x="3416897" y="5651474"/>
                  </a:lnTo>
                  <a:lnTo>
                    <a:pt x="3452190" y="5623636"/>
                  </a:lnTo>
                  <a:lnTo>
                    <a:pt x="3483927" y="5591899"/>
                  </a:lnTo>
                  <a:lnTo>
                    <a:pt x="3511766" y="5556605"/>
                  </a:lnTo>
                  <a:lnTo>
                    <a:pt x="3535324" y="5518112"/>
                  </a:lnTo>
                  <a:lnTo>
                    <a:pt x="3554285" y="5476799"/>
                  </a:lnTo>
                  <a:lnTo>
                    <a:pt x="3568255" y="5432984"/>
                  </a:lnTo>
                  <a:lnTo>
                    <a:pt x="3576904" y="5387048"/>
                  </a:lnTo>
                  <a:lnTo>
                    <a:pt x="3579876" y="5339334"/>
                  </a:lnTo>
                  <a:close/>
                </a:path>
                <a:path w="12192000" h="5720080">
                  <a:moveTo>
                    <a:pt x="3579876" y="4040124"/>
                  </a:moveTo>
                  <a:lnTo>
                    <a:pt x="3576904" y="3992537"/>
                  </a:lnTo>
                  <a:lnTo>
                    <a:pt x="3568255" y="3946702"/>
                  </a:lnTo>
                  <a:lnTo>
                    <a:pt x="3554285" y="3902989"/>
                  </a:lnTo>
                  <a:lnTo>
                    <a:pt x="3535324" y="3861752"/>
                  </a:lnTo>
                  <a:lnTo>
                    <a:pt x="3511766" y="3823335"/>
                  </a:lnTo>
                  <a:lnTo>
                    <a:pt x="3483927" y="3788118"/>
                  </a:lnTo>
                  <a:lnTo>
                    <a:pt x="3452190" y="3756431"/>
                  </a:lnTo>
                  <a:lnTo>
                    <a:pt x="3416897" y="3728656"/>
                  </a:lnTo>
                  <a:lnTo>
                    <a:pt x="3378403" y="3705123"/>
                  </a:lnTo>
                  <a:lnTo>
                    <a:pt x="3337090" y="3686200"/>
                  </a:lnTo>
                  <a:lnTo>
                    <a:pt x="3293275" y="3672243"/>
                  </a:lnTo>
                  <a:lnTo>
                    <a:pt x="3247339" y="3663607"/>
                  </a:lnTo>
                  <a:lnTo>
                    <a:pt x="3199638" y="3660648"/>
                  </a:lnTo>
                  <a:lnTo>
                    <a:pt x="3151924" y="3663607"/>
                  </a:lnTo>
                  <a:lnTo>
                    <a:pt x="3105988" y="3672243"/>
                  </a:lnTo>
                  <a:lnTo>
                    <a:pt x="3062173" y="3686200"/>
                  </a:lnTo>
                  <a:lnTo>
                    <a:pt x="3020860" y="3705123"/>
                  </a:lnTo>
                  <a:lnTo>
                    <a:pt x="2982366" y="3728656"/>
                  </a:lnTo>
                  <a:lnTo>
                    <a:pt x="2947073" y="3756431"/>
                  </a:lnTo>
                  <a:lnTo>
                    <a:pt x="2915335" y="3788118"/>
                  </a:lnTo>
                  <a:lnTo>
                    <a:pt x="2887497" y="3823335"/>
                  </a:lnTo>
                  <a:lnTo>
                    <a:pt x="2863939" y="3861752"/>
                  </a:lnTo>
                  <a:lnTo>
                    <a:pt x="2844977" y="3902989"/>
                  </a:lnTo>
                  <a:lnTo>
                    <a:pt x="2831007" y="3946702"/>
                  </a:lnTo>
                  <a:lnTo>
                    <a:pt x="2822359" y="3992537"/>
                  </a:lnTo>
                  <a:lnTo>
                    <a:pt x="2819400" y="4040124"/>
                  </a:lnTo>
                  <a:lnTo>
                    <a:pt x="2822359" y="4087723"/>
                  </a:lnTo>
                  <a:lnTo>
                    <a:pt x="2831007" y="4133558"/>
                  </a:lnTo>
                  <a:lnTo>
                    <a:pt x="2844977" y="4177271"/>
                  </a:lnTo>
                  <a:lnTo>
                    <a:pt x="2863939" y="4218508"/>
                  </a:lnTo>
                  <a:lnTo>
                    <a:pt x="2887497" y="4256925"/>
                  </a:lnTo>
                  <a:lnTo>
                    <a:pt x="2915335" y="4292143"/>
                  </a:lnTo>
                  <a:lnTo>
                    <a:pt x="2947073" y="4323829"/>
                  </a:lnTo>
                  <a:lnTo>
                    <a:pt x="2982366" y="4351604"/>
                  </a:lnTo>
                  <a:lnTo>
                    <a:pt x="3020860" y="4375137"/>
                  </a:lnTo>
                  <a:lnTo>
                    <a:pt x="3062173" y="4394060"/>
                  </a:lnTo>
                  <a:lnTo>
                    <a:pt x="3105988" y="4408017"/>
                  </a:lnTo>
                  <a:lnTo>
                    <a:pt x="3151924" y="4416653"/>
                  </a:lnTo>
                  <a:lnTo>
                    <a:pt x="3199638" y="4419600"/>
                  </a:lnTo>
                  <a:lnTo>
                    <a:pt x="3247339" y="4416653"/>
                  </a:lnTo>
                  <a:lnTo>
                    <a:pt x="3293275" y="4408017"/>
                  </a:lnTo>
                  <a:lnTo>
                    <a:pt x="3337090" y="4394060"/>
                  </a:lnTo>
                  <a:lnTo>
                    <a:pt x="3378403" y="4375137"/>
                  </a:lnTo>
                  <a:lnTo>
                    <a:pt x="3416897" y="4351604"/>
                  </a:lnTo>
                  <a:lnTo>
                    <a:pt x="3452190" y="4323829"/>
                  </a:lnTo>
                  <a:lnTo>
                    <a:pt x="3483927" y="4292143"/>
                  </a:lnTo>
                  <a:lnTo>
                    <a:pt x="3511766" y="4256925"/>
                  </a:lnTo>
                  <a:lnTo>
                    <a:pt x="3535324" y="4218508"/>
                  </a:lnTo>
                  <a:lnTo>
                    <a:pt x="3554285" y="4177271"/>
                  </a:lnTo>
                  <a:lnTo>
                    <a:pt x="3568255" y="4133558"/>
                  </a:lnTo>
                  <a:lnTo>
                    <a:pt x="3576904" y="4087723"/>
                  </a:lnTo>
                  <a:lnTo>
                    <a:pt x="3579876" y="4040124"/>
                  </a:lnTo>
                  <a:close/>
                </a:path>
                <a:path w="12192000" h="5720080">
                  <a:moveTo>
                    <a:pt x="3598164" y="2748534"/>
                  </a:moveTo>
                  <a:lnTo>
                    <a:pt x="3595192" y="2700832"/>
                  </a:lnTo>
                  <a:lnTo>
                    <a:pt x="3586543" y="2654897"/>
                  </a:lnTo>
                  <a:lnTo>
                    <a:pt x="3572573" y="2611082"/>
                  </a:lnTo>
                  <a:lnTo>
                    <a:pt x="3553612" y="2569768"/>
                  </a:lnTo>
                  <a:lnTo>
                    <a:pt x="3530054" y="2531275"/>
                  </a:lnTo>
                  <a:lnTo>
                    <a:pt x="3502215" y="2495981"/>
                  </a:lnTo>
                  <a:lnTo>
                    <a:pt x="3470478" y="2464244"/>
                  </a:lnTo>
                  <a:lnTo>
                    <a:pt x="3435185" y="2436406"/>
                  </a:lnTo>
                  <a:lnTo>
                    <a:pt x="3396691" y="2412847"/>
                  </a:lnTo>
                  <a:lnTo>
                    <a:pt x="3355378" y="2393886"/>
                  </a:lnTo>
                  <a:lnTo>
                    <a:pt x="3311563" y="2379916"/>
                  </a:lnTo>
                  <a:lnTo>
                    <a:pt x="3265627" y="2371267"/>
                  </a:lnTo>
                  <a:lnTo>
                    <a:pt x="3217926" y="2368296"/>
                  </a:lnTo>
                  <a:lnTo>
                    <a:pt x="3170212" y="2371267"/>
                  </a:lnTo>
                  <a:lnTo>
                    <a:pt x="3124276" y="2379916"/>
                  </a:lnTo>
                  <a:lnTo>
                    <a:pt x="3080461" y="2393886"/>
                  </a:lnTo>
                  <a:lnTo>
                    <a:pt x="3039148" y="2412847"/>
                  </a:lnTo>
                  <a:lnTo>
                    <a:pt x="3000654" y="2436406"/>
                  </a:lnTo>
                  <a:lnTo>
                    <a:pt x="2965361" y="2464244"/>
                  </a:lnTo>
                  <a:lnTo>
                    <a:pt x="2933623" y="2495981"/>
                  </a:lnTo>
                  <a:lnTo>
                    <a:pt x="2905785" y="2531275"/>
                  </a:lnTo>
                  <a:lnTo>
                    <a:pt x="2882227" y="2569768"/>
                  </a:lnTo>
                  <a:lnTo>
                    <a:pt x="2863265" y="2611082"/>
                  </a:lnTo>
                  <a:lnTo>
                    <a:pt x="2849295" y="2654897"/>
                  </a:lnTo>
                  <a:lnTo>
                    <a:pt x="2840647" y="2700832"/>
                  </a:lnTo>
                  <a:lnTo>
                    <a:pt x="2837688" y="2748534"/>
                  </a:lnTo>
                  <a:lnTo>
                    <a:pt x="2840647" y="2796248"/>
                  </a:lnTo>
                  <a:lnTo>
                    <a:pt x="2849295" y="2842183"/>
                  </a:lnTo>
                  <a:lnTo>
                    <a:pt x="2863265" y="2885998"/>
                  </a:lnTo>
                  <a:lnTo>
                    <a:pt x="2882227" y="2927312"/>
                  </a:lnTo>
                  <a:lnTo>
                    <a:pt x="2905785" y="2965805"/>
                  </a:lnTo>
                  <a:lnTo>
                    <a:pt x="2933623" y="3001099"/>
                  </a:lnTo>
                  <a:lnTo>
                    <a:pt x="2965361" y="3032836"/>
                  </a:lnTo>
                  <a:lnTo>
                    <a:pt x="3000654" y="3060674"/>
                  </a:lnTo>
                  <a:lnTo>
                    <a:pt x="3039148" y="3084233"/>
                  </a:lnTo>
                  <a:lnTo>
                    <a:pt x="3080461" y="3103194"/>
                  </a:lnTo>
                  <a:lnTo>
                    <a:pt x="3124276" y="3117164"/>
                  </a:lnTo>
                  <a:lnTo>
                    <a:pt x="3170212" y="3125813"/>
                  </a:lnTo>
                  <a:lnTo>
                    <a:pt x="3217926" y="3128772"/>
                  </a:lnTo>
                  <a:lnTo>
                    <a:pt x="3265627" y="3125813"/>
                  </a:lnTo>
                  <a:lnTo>
                    <a:pt x="3311563" y="3117164"/>
                  </a:lnTo>
                  <a:lnTo>
                    <a:pt x="3355378" y="3103194"/>
                  </a:lnTo>
                  <a:lnTo>
                    <a:pt x="3396691" y="3084233"/>
                  </a:lnTo>
                  <a:lnTo>
                    <a:pt x="3435185" y="3060674"/>
                  </a:lnTo>
                  <a:lnTo>
                    <a:pt x="3470478" y="3032836"/>
                  </a:lnTo>
                  <a:lnTo>
                    <a:pt x="3502215" y="3001099"/>
                  </a:lnTo>
                  <a:lnTo>
                    <a:pt x="3530054" y="2965805"/>
                  </a:lnTo>
                  <a:lnTo>
                    <a:pt x="3553612" y="2927312"/>
                  </a:lnTo>
                  <a:lnTo>
                    <a:pt x="3572573" y="2885998"/>
                  </a:lnTo>
                  <a:lnTo>
                    <a:pt x="3586543" y="2842183"/>
                  </a:lnTo>
                  <a:lnTo>
                    <a:pt x="3595192" y="2796248"/>
                  </a:lnTo>
                  <a:lnTo>
                    <a:pt x="3598164" y="2748534"/>
                  </a:lnTo>
                  <a:close/>
                </a:path>
                <a:path w="12192000" h="5720080">
                  <a:moveTo>
                    <a:pt x="12192000" y="0"/>
                  </a:moveTo>
                  <a:lnTo>
                    <a:pt x="0" y="0"/>
                  </a:lnTo>
                  <a:lnTo>
                    <a:pt x="0" y="995172"/>
                  </a:lnTo>
                  <a:lnTo>
                    <a:pt x="12192000" y="99517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6868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pc="380" dirty="0"/>
              <a:t>Как</a:t>
            </a:r>
            <a:r>
              <a:rPr spc="-195" dirty="0"/>
              <a:t> </a:t>
            </a:r>
            <a:r>
              <a:rPr spc="325" dirty="0"/>
              <a:t>это</a:t>
            </a:r>
            <a:r>
              <a:rPr spc="-190" dirty="0"/>
              <a:t> </a:t>
            </a:r>
            <a:r>
              <a:rPr spc="420" dirty="0"/>
              <a:t>происходит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298819" y="1291590"/>
            <a:ext cx="20758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60" dirty="0">
                <a:solidFill>
                  <a:srgbClr val="FFFFFF"/>
                </a:solidFill>
                <a:latin typeface="Tahoma"/>
                <a:cs typeface="Tahoma"/>
              </a:rPr>
              <a:t>Звонок</a:t>
            </a:r>
            <a:r>
              <a:rPr sz="1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90" dirty="0">
                <a:solidFill>
                  <a:srgbClr val="FFFFFF"/>
                </a:solidFill>
                <a:latin typeface="Tahoma"/>
                <a:cs typeface="Tahoma"/>
              </a:rPr>
              <a:t>номер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84479" y="1924304"/>
            <a:ext cx="8418195" cy="4401185"/>
            <a:chOff x="284479" y="1924304"/>
            <a:chExt cx="8418195" cy="440118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5279" y="1975104"/>
              <a:ext cx="2357628" cy="424738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09879" y="1949704"/>
              <a:ext cx="2408555" cy="4298315"/>
            </a:xfrm>
            <a:custGeom>
              <a:avLst/>
              <a:gdLst/>
              <a:ahLst/>
              <a:cxnLst/>
              <a:rect l="l" t="t" r="r" b="b"/>
              <a:pathLst>
                <a:path w="2408555" h="4298315">
                  <a:moveTo>
                    <a:pt x="0" y="4298188"/>
                  </a:moveTo>
                  <a:lnTo>
                    <a:pt x="2408428" y="4298188"/>
                  </a:lnTo>
                  <a:lnTo>
                    <a:pt x="2408428" y="0"/>
                  </a:lnTo>
                  <a:lnTo>
                    <a:pt x="0" y="0"/>
                  </a:lnTo>
                  <a:lnTo>
                    <a:pt x="0" y="4298188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18503" y="1988820"/>
              <a:ext cx="2333244" cy="428548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293103" y="1963420"/>
              <a:ext cx="2384425" cy="4336415"/>
            </a:xfrm>
            <a:custGeom>
              <a:avLst/>
              <a:gdLst/>
              <a:ahLst/>
              <a:cxnLst/>
              <a:rect l="l" t="t" r="r" b="b"/>
              <a:pathLst>
                <a:path w="2384425" h="4336415">
                  <a:moveTo>
                    <a:pt x="0" y="4336288"/>
                  </a:moveTo>
                  <a:lnTo>
                    <a:pt x="2384044" y="4336288"/>
                  </a:lnTo>
                  <a:lnTo>
                    <a:pt x="2384044" y="0"/>
                  </a:lnTo>
                  <a:lnTo>
                    <a:pt x="0" y="0"/>
                  </a:lnTo>
                  <a:lnTo>
                    <a:pt x="0" y="4336288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16179" y="1292097"/>
            <a:ext cx="261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Отправка</a:t>
            </a:r>
            <a:r>
              <a:rPr sz="1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FFFFFF"/>
                </a:solidFill>
                <a:latin typeface="Tahoma"/>
                <a:cs typeface="Tahoma"/>
              </a:rPr>
              <a:t>сообщения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46067" y="2092579"/>
            <a:ext cx="2088514" cy="909319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250"/>
              </a:spcBef>
            </a:pPr>
            <a:r>
              <a:rPr sz="1800" b="1" spc="170" dirty="0">
                <a:solidFill>
                  <a:srgbClr val="FFFFFF"/>
                </a:solidFill>
                <a:latin typeface="Trebuchet MS"/>
                <a:cs typeface="Trebuchet MS"/>
              </a:rPr>
              <a:t>Шаг</a:t>
            </a:r>
            <a:r>
              <a:rPr sz="1800" b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-400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18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770"/>
              </a:spcBef>
            </a:pPr>
            <a:r>
              <a:rPr sz="1200" spc="85" dirty="0">
                <a:solidFill>
                  <a:srgbClr val="FFFFFF"/>
                </a:solidFill>
                <a:latin typeface="Tahoma"/>
                <a:cs typeface="Tahoma"/>
              </a:rPr>
              <a:t>Пользователь</a:t>
            </a:r>
            <a:r>
              <a:rPr sz="1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Tahoma"/>
                <a:cs typeface="Tahoma"/>
              </a:rPr>
              <a:t>отправляет </a:t>
            </a:r>
            <a:r>
              <a:rPr sz="1200" spc="130" dirty="0">
                <a:solidFill>
                  <a:srgbClr val="FFFFFF"/>
                </a:solidFill>
                <a:latin typeface="Tahoma"/>
                <a:cs typeface="Tahoma"/>
              </a:rPr>
              <a:t>СМС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58310" y="3277834"/>
            <a:ext cx="2099945" cy="307848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1800" b="1" spc="160" dirty="0">
                <a:solidFill>
                  <a:srgbClr val="FFFFFF"/>
                </a:solidFill>
                <a:latin typeface="Trebuchet MS"/>
                <a:cs typeface="Trebuchet MS"/>
              </a:rPr>
              <a:t>Шаг</a:t>
            </a:r>
            <a:r>
              <a:rPr sz="18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1800">
              <a:latin typeface="Trebuchet MS"/>
              <a:cs typeface="Trebuchet MS"/>
            </a:endParaRPr>
          </a:p>
          <a:p>
            <a:pPr marL="19685" marR="401320">
              <a:lnSpc>
                <a:spcPct val="100000"/>
              </a:lnSpc>
              <a:spcBef>
                <a:spcPts val="800"/>
              </a:spcBef>
            </a:pPr>
            <a:r>
              <a:rPr sz="1200" spc="85" dirty="0">
                <a:solidFill>
                  <a:srgbClr val="FFFFFF"/>
                </a:solidFill>
                <a:latin typeface="Tahoma"/>
                <a:cs typeface="Tahoma"/>
              </a:rPr>
              <a:t>Получает</a:t>
            </a:r>
            <a:r>
              <a:rPr sz="1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70" dirty="0">
                <a:solidFill>
                  <a:srgbClr val="FFFFFF"/>
                </a:solidFill>
                <a:latin typeface="Tahoma"/>
                <a:cs typeface="Tahoma"/>
              </a:rPr>
              <a:t>код </a:t>
            </a:r>
            <a:r>
              <a:rPr sz="1200" spc="105" dirty="0">
                <a:solidFill>
                  <a:srgbClr val="FFFFFF"/>
                </a:solidFill>
                <a:latin typeface="Tahoma"/>
                <a:cs typeface="Tahoma"/>
              </a:rPr>
              <a:t>подтверждения</a:t>
            </a:r>
            <a:r>
              <a:rPr sz="1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95" dirty="0">
                <a:solidFill>
                  <a:srgbClr val="FFFFFF"/>
                </a:solidFill>
                <a:latin typeface="Tahoma"/>
                <a:cs typeface="Tahoma"/>
              </a:rPr>
              <a:t>и </a:t>
            </a:r>
            <a:r>
              <a:rPr sz="1200" spc="90" dirty="0">
                <a:solidFill>
                  <a:srgbClr val="FFFFFF"/>
                </a:solidFill>
                <a:latin typeface="Tahoma"/>
                <a:cs typeface="Tahoma"/>
              </a:rPr>
              <a:t>вводит</a:t>
            </a:r>
            <a:r>
              <a:rPr sz="1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95" dirty="0">
                <a:solidFill>
                  <a:srgbClr val="FFFFFF"/>
                </a:solidFill>
                <a:latin typeface="Tahoma"/>
                <a:cs typeface="Tahoma"/>
              </a:rPr>
              <a:t>его</a:t>
            </a:r>
            <a:r>
              <a:rPr sz="1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80" dirty="0">
                <a:solidFill>
                  <a:srgbClr val="FFFFFF"/>
                </a:solidFill>
                <a:latin typeface="Tahoma"/>
                <a:cs typeface="Tahoma"/>
              </a:rPr>
              <a:t>ответным 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сообщением</a:t>
            </a:r>
            <a:endParaRPr sz="1200">
              <a:latin typeface="Tahoma"/>
              <a:cs typeface="Tahoma"/>
            </a:endParaRPr>
          </a:p>
          <a:p>
            <a:pPr marL="29209">
              <a:lnSpc>
                <a:spcPct val="100000"/>
              </a:lnSpc>
              <a:spcBef>
                <a:spcPts val="525"/>
              </a:spcBef>
            </a:pPr>
            <a:r>
              <a:rPr sz="1800" b="1" spc="110" dirty="0">
                <a:solidFill>
                  <a:srgbClr val="FFFFFF"/>
                </a:solidFill>
                <a:latin typeface="Trebuchet MS"/>
                <a:cs typeface="Trebuchet MS"/>
              </a:rPr>
              <a:t>Результат</a:t>
            </a:r>
            <a:endParaRPr sz="1800">
              <a:latin typeface="Trebuchet MS"/>
              <a:cs typeface="Trebuchet MS"/>
            </a:endParaRPr>
          </a:p>
          <a:p>
            <a:pPr marL="52705" marR="5080">
              <a:lnSpc>
                <a:spcPct val="100000"/>
              </a:lnSpc>
              <a:spcBef>
                <a:spcPts val="1355"/>
              </a:spcBef>
            </a:pPr>
            <a:r>
              <a:rPr sz="1200" spc="90" dirty="0">
                <a:solidFill>
                  <a:srgbClr val="FFFFFF"/>
                </a:solidFill>
                <a:latin typeface="Tahoma"/>
                <a:cs typeface="Tahoma"/>
              </a:rPr>
              <a:t>Преступник,</a:t>
            </a:r>
            <a:r>
              <a:rPr sz="1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95" dirty="0">
                <a:solidFill>
                  <a:srgbClr val="FFFFFF"/>
                </a:solidFill>
                <a:latin typeface="Tahoma"/>
                <a:cs typeface="Tahoma"/>
              </a:rPr>
              <a:t>получив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Tahoma"/>
                <a:cs typeface="Tahoma"/>
              </a:rPr>
              <a:t>код </a:t>
            </a:r>
            <a:r>
              <a:rPr sz="1200" spc="80" dirty="0">
                <a:solidFill>
                  <a:srgbClr val="FFFFFF"/>
                </a:solidFill>
                <a:latin typeface="Tahoma"/>
                <a:cs typeface="Tahoma"/>
              </a:rPr>
              <a:t>подтверждения, </a:t>
            </a:r>
            <a:r>
              <a:rPr sz="1200" spc="90" dirty="0">
                <a:solidFill>
                  <a:srgbClr val="FFFFFF"/>
                </a:solidFill>
                <a:latin typeface="Tahoma"/>
                <a:cs typeface="Tahoma"/>
              </a:rPr>
              <a:t>использует</a:t>
            </a:r>
            <a:r>
              <a:rPr sz="1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95" dirty="0">
                <a:solidFill>
                  <a:srgbClr val="FFFFFF"/>
                </a:solidFill>
                <a:latin typeface="Tahoma"/>
                <a:cs typeface="Tahoma"/>
              </a:rPr>
              <a:t>его</a:t>
            </a:r>
            <a:r>
              <a:rPr sz="1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70" dirty="0">
                <a:solidFill>
                  <a:srgbClr val="FFFFFF"/>
                </a:solidFill>
                <a:latin typeface="Tahoma"/>
                <a:cs typeface="Tahoma"/>
              </a:rPr>
              <a:t>для </a:t>
            </a:r>
            <a:r>
              <a:rPr sz="1200" spc="105" dirty="0">
                <a:solidFill>
                  <a:srgbClr val="FFFFFF"/>
                </a:solidFill>
                <a:latin typeface="Tahoma"/>
                <a:cs typeface="Tahoma"/>
              </a:rPr>
              <a:t>авторизации</a:t>
            </a:r>
            <a:r>
              <a:rPr sz="1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05" dirty="0">
                <a:solidFill>
                  <a:srgbClr val="FFFFFF"/>
                </a:solidFill>
                <a:latin typeface="Tahoma"/>
                <a:cs typeface="Tahoma"/>
              </a:rPr>
              <a:t>списания 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со</a:t>
            </a:r>
            <a:r>
              <a:rPr sz="1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Tahoma"/>
                <a:cs typeface="Tahoma"/>
              </a:rPr>
              <a:t>счёта</a:t>
            </a:r>
            <a:r>
              <a:rPr sz="1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FFFFFF"/>
                </a:solidFill>
                <a:latin typeface="Tahoma"/>
                <a:cs typeface="Tahoma"/>
              </a:rPr>
              <a:t>мобильного </a:t>
            </a:r>
            <a:r>
              <a:rPr sz="1200" spc="80" dirty="0">
                <a:solidFill>
                  <a:srgbClr val="FFFFFF"/>
                </a:solidFill>
                <a:latin typeface="Tahoma"/>
                <a:cs typeface="Tahoma"/>
              </a:rPr>
              <a:t>телефона</a:t>
            </a:r>
            <a:r>
              <a:rPr sz="1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Tahoma"/>
                <a:cs typeface="Tahoma"/>
              </a:rPr>
              <a:t>пользователя </a:t>
            </a:r>
            <a:r>
              <a:rPr sz="1200" spc="100" dirty="0">
                <a:solidFill>
                  <a:srgbClr val="FFFFFF"/>
                </a:solidFill>
                <a:latin typeface="Tahoma"/>
                <a:cs typeface="Tahoma"/>
              </a:rPr>
              <a:t>денежных</a:t>
            </a:r>
            <a:r>
              <a:rPr sz="1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90" dirty="0">
                <a:solidFill>
                  <a:srgbClr val="FFFFFF"/>
                </a:solidFill>
                <a:latin typeface="Tahoma"/>
                <a:cs typeface="Tahoma"/>
              </a:rPr>
              <a:t>средств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968751" y="2474976"/>
            <a:ext cx="480059" cy="1821814"/>
            <a:chOff x="2968751" y="2474976"/>
            <a:chExt cx="480059" cy="1821814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68751" y="2474976"/>
              <a:ext cx="480060" cy="48006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970275" y="3831336"/>
              <a:ext cx="454659" cy="465455"/>
            </a:xfrm>
            <a:custGeom>
              <a:avLst/>
              <a:gdLst/>
              <a:ahLst/>
              <a:cxnLst/>
              <a:rect l="l" t="t" r="r" b="b"/>
              <a:pathLst>
                <a:path w="454660" h="465454">
                  <a:moveTo>
                    <a:pt x="189230" y="316991"/>
                  </a:moveTo>
                  <a:lnTo>
                    <a:pt x="75692" y="316991"/>
                  </a:lnTo>
                  <a:lnTo>
                    <a:pt x="196342" y="465327"/>
                  </a:lnTo>
                  <a:lnTo>
                    <a:pt x="189230" y="316991"/>
                  </a:lnTo>
                  <a:close/>
                </a:path>
                <a:path w="454660" h="465454">
                  <a:moveTo>
                    <a:pt x="401320" y="0"/>
                  </a:moveTo>
                  <a:lnTo>
                    <a:pt x="52831" y="0"/>
                  </a:lnTo>
                  <a:lnTo>
                    <a:pt x="32254" y="4147"/>
                  </a:lnTo>
                  <a:lnTo>
                    <a:pt x="15462" y="15462"/>
                  </a:lnTo>
                  <a:lnTo>
                    <a:pt x="4147" y="32254"/>
                  </a:lnTo>
                  <a:lnTo>
                    <a:pt x="0" y="52831"/>
                  </a:lnTo>
                  <a:lnTo>
                    <a:pt x="0" y="264159"/>
                  </a:lnTo>
                  <a:lnTo>
                    <a:pt x="4147" y="284737"/>
                  </a:lnTo>
                  <a:lnTo>
                    <a:pt x="15462" y="301529"/>
                  </a:lnTo>
                  <a:lnTo>
                    <a:pt x="32254" y="312844"/>
                  </a:lnTo>
                  <a:lnTo>
                    <a:pt x="52831" y="316991"/>
                  </a:lnTo>
                  <a:lnTo>
                    <a:pt x="401320" y="316991"/>
                  </a:lnTo>
                  <a:lnTo>
                    <a:pt x="421897" y="312844"/>
                  </a:lnTo>
                  <a:lnTo>
                    <a:pt x="438689" y="301529"/>
                  </a:lnTo>
                  <a:lnTo>
                    <a:pt x="450004" y="284737"/>
                  </a:lnTo>
                  <a:lnTo>
                    <a:pt x="454151" y="264159"/>
                  </a:lnTo>
                  <a:lnTo>
                    <a:pt x="454151" y="52831"/>
                  </a:lnTo>
                  <a:lnTo>
                    <a:pt x="450004" y="32254"/>
                  </a:lnTo>
                  <a:lnTo>
                    <a:pt x="438689" y="15462"/>
                  </a:lnTo>
                  <a:lnTo>
                    <a:pt x="421897" y="4147"/>
                  </a:lnTo>
                  <a:lnTo>
                    <a:pt x="4013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010916" y="4930266"/>
            <a:ext cx="3581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50" dirty="0">
                <a:latin typeface="Trebuchet MS"/>
                <a:cs typeface="Trebuchet MS"/>
              </a:rPr>
              <a:t>$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010280" y="3864609"/>
            <a:ext cx="3613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5" dirty="0">
                <a:solidFill>
                  <a:srgbClr val="FFFFFF"/>
                </a:solidFill>
                <a:latin typeface="Trebuchet MS"/>
                <a:cs typeface="Trebuchet MS"/>
              </a:rPr>
              <a:t>***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723246" y="2140013"/>
            <a:ext cx="2110740" cy="223583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900"/>
              </a:spcBef>
            </a:pPr>
            <a:r>
              <a:rPr sz="1800" b="1" spc="170" dirty="0">
                <a:solidFill>
                  <a:srgbClr val="FFFFFF"/>
                </a:solidFill>
                <a:latin typeface="Trebuchet MS"/>
                <a:cs typeface="Trebuchet MS"/>
              </a:rPr>
              <a:t>Шаг</a:t>
            </a:r>
            <a:r>
              <a:rPr sz="1800" b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-400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1800">
              <a:latin typeface="Trebuchet MS"/>
              <a:cs typeface="Trebuchet MS"/>
            </a:endParaRPr>
          </a:p>
          <a:p>
            <a:pPr marL="28575">
              <a:lnSpc>
                <a:spcPct val="100000"/>
              </a:lnSpc>
              <a:spcBef>
                <a:spcPts val="530"/>
              </a:spcBef>
            </a:pP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Преступник</a:t>
            </a:r>
            <a:r>
              <a:rPr sz="1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85" dirty="0">
                <a:solidFill>
                  <a:srgbClr val="FFFFFF"/>
                </a:solidFill>
                <a:latin typeface="Tahoma"/>
                <a:cs typeface="Tahoma"/>
              </a:rPr>
              <a:t>звонит</a:t>
            </a:r>
            <a:endParaRPr sz="1200">
              <a:latin typeface="Tahoma"/>
              <a:cs typeface="Tahoma"/>
            </a:endParaRPr>
          </a:p>
          <a:p>
            <a:pPr marL="28575" marR="5080">
              <a:lnSpc>
                <a:spcPct val="100000"/>
              </a:lnSpc>
            </a:pPr>
            <a:r>
              <a:rPr sz="1200" spc="14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80" dirty="0">
                <a:solidFill>
                  <a:srgbClr val="FFFFFF"/>
                </a:solidFill>
                <a:latin typeface="Tahoma"/>
                <a:cs typeface="Tahoma"/>
              </a:rPr>
              <a:t>убеждает</a:t>
            </a:r>
            <a:r>
              <a:rPr sz="1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60" dirty="0">
                <a:solidFill>
                  <a:srgbClr val="FFFFFF"/>
                </a:solidFill>
                <a:latin typeface="Tahoma"/>
                <a:cs typeface="Tahoma"/>
              </a:rPr>
              <a:t>пользователя, что</a:t>
            </a:r>
            <a:r>
              <a:rPr sz="1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20" dirty="0">
                <a:solidFill>
                  <a:srgbClr val="FFFFFF"/>
                </a:solidFill>
                <a:latin typeface="Tahoma"/>
                <a:cs typeface="Tahoma"/>
              </a:rPr>
              <a:t>он</a:t>
            </a:r>
            <a:r>
              <a:rPr sz="1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05" dirty="0">
                <a:solidFill>
                  <a:srgbClr val="FFFFFF"/>
                </a:solidFill>
                <a:latin typeface="Tahoma"/>
                <a:cs typeface="Tahoma"/>
              </a:rPr>
              <a:t>—</a:t>
            </a:r>
            <a:r>
              <a:rPr sz="1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FFFFFF"/>
                </a:solidFill>
                <a:latin typeface="Tahoma"/>
                <a:cs typeface="Tahoma"/>
              </a:rPr>
              <a:t>сотрудник</a:t>
            </a:r>
            <a:r>
              <a:rPr sz="1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СБ </a:t>
            </a:r>
            <a:r>
              <a:rPr sz="1200" spc="90" dirty="0">
                <a:solidFill>
                  <a:srgbClr val="FFFFFF"/>
                </a:solidFill>
                <a:latin typeface="Tahoma"/>
                <a:cs typeface="Tahoma"/>
              </a:rPr>
              <a:t>банка</a:t>
            </a:r>
            <a:endParaRPr sz="1200">
              <a:latin typeface="Tahoma"/>
              <a:cs typeface="Tahoma"/>
            </a:endParaRPr>
          </a:p>
          <a:p>
            <a:pPr marL="18415">
              <a:lnSpc>
                <a:spcPct val="100000"/>
              </a:lnSpc>
              <a:spcBef>
                <a:spcPts val="1040"/>
              </a:spcBef>
            </a:pPr>
            <a:r>
              <a:rPr sz="1800" b="1" spc="170" dirty="0">
                <a:solidFill>
                  <a:srgbClr val="FFFFFF"/>
                </a:solidFill>
                <a:latin typeface="Trebuchet MS"/>
                <a:cs typeface="Trebuchet MS"/>
              </a:rPr>
              <a:t>Шаг</a:t>
            </a:r>
            <a:r>
              <a:rPr sz="1800" b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spc="75" dirty="0">
                <a:solidFill>
                  <a:srgbClr val="FFFFFF"/>
                </a:solidFill>
                <a:latin typeface="Tahoma"/>
                <a:cs typeface="Tahoma"/>
              </a:rPr>
              <a:t>Пользователь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95" dirty="0">
                <a:solidFill>
                  <a:srgbClr val="FFFFFF"/>
                </a:solidFill>
                <a:latin typeface="Tahoma"/>
                <a:cs typeface="Tahoma"/>
              </a:rPr>
              <a:t>выполняет</a:t>
            </a:r>
            <a:r>
              <a:rPr sz="1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80" dirty="0">
                <a:solidFill>
                  <a:srgbClr val="FFFFFF"/>
                </a:solidFill>
                <a:latin typeface="Tahoma"/>
                <a:cs typeface="Tahoma"/>
              </a:rPr>
              <a:t>указания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50" dirty="0">
                <a:solidFill>
                  <a:srgbClr val="FFFFFF"/>
                </a:solidFill>
                <a:latin typeface="Tahoma"/>
                <a:cs typeface="Tahoma"/>
              </a:rPr>
              <a:t>«сотрудника»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668382" y="4445380"/>
            <a:ext cx="2227580" cy="1828800"/>
          </a:xfrm>
          <a:prstGeom prst="rect">
            <a:avLst/>
          </a:prstGeom>
        </p:spPr>
        <p:txBody>
          <a:bodyPr vert="horz" wrap="square" lIns="0" tIns="161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sz="1800" b="1" spc="110" dirty="0">
                <a:solidFill>
                  <a:srgbClr val="FFFFFF"/>
                </a:solidFill>
                <a:latin typeface="Trebuchet MS"/>
                <a:cs typeface="Trebuchet MS"/>
              </a:rPr>
              <a:t>Результат</a:t>
            </a:r>
            <a:endParaRPr sz="1800">
              <a:latin typeface="Trebuchet MS"/>
              <a:cs typeface="Trebuchet MS"/>
            </a:endParaRPr>
          </a:p>
          <a:p>
            <a:pPr marL="12700" marR="254635">
              <a:lnSpc>
                <a:spcPct val="100000"/>
              </a:lnSpc>
              <a:spcBef>
                <a:spcPts val="785"/>
              </a:spcBef>
            </a:pP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Денежные</a:t>
            </a:r>
            <a:r>
              <a:rPr sz="1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85" dirty="0">
                <a:solidFill>
                  <a:srgbClr val="FFFFFF"/>
                </a:solidFill>
                <a:latin typeface="Tahoma"/>
                <a:cs typeface="Tahoma"/>
              </a:rPr>
              <a:t>средства пользователя</a:t>
            </a:r>
            <a:r>
              <a:rPr sz="1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Tahoma"/>
                <a:cs typeface="Tahoma"/>
              </a:rPr>
              <a:t>украдены, </a:t>
            </a:r>
            <a:r>
              <a:rPr sz="1200" spc="105" dirty="0">
                <a:solidFill>
                  <a:srgbClr val="FFFFFF"/>
                </a:solidFill>
                <a:latin typeface="Tahoma"/>
                <a:cs typeface="Tahoma"/>
              </a:rPr>
              <a:t>банковские</a:t>
            </a:r>
            <a:r>
              <a:rPr sz="1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95" dirty="0">
                <a:solidFill>
                  <a:srgbClr val="FFFFFF"/>
                </a:solidFill>
                <a:latin typeface="Tahoma"/>
                <a:cs typeface="Tahoma"/>
              </a:rPr>
              <a:t>реквизиты </a:t>
            </a:r>
            <a:r>
              <a:rPr sz="1200" spc="105" dirty="0">
                <a:solidFill>
                  <a:srgbClr val="FFFFFF"/>
                </a:solidFill>
                <a:latin typeface="Tahoma"/>
                <a:cs typeface="Tahoma"/>
              </a:rPr>
              <a:t>скомпрометированы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14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85" dirty="0">
                <a:solidFill>
                  <a:srgbClr val="FFFFFF"/>
                </a:solidFill>
                <a:latin typeface="Tahoma"/>
                <a:cs typeface="Tahoma"/>
              </a:rPr>
              <a:t>могут</a:t>
            </a:r>
            <a:r>
              <a:rPr sz="1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70" dirty="0">
                <a:solidFill>
                  <a:srgbClr val="FFFFFF"/>
                </a:solidFill>
                <a:latin typeface="Tahoma"/>
                <a:cs typeface="Tahoma"/>
              </a:rPr>
              <a:t>быть</a:t>
            </a:r>
            <a:r>
              <a:rPr sz="1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95" dirty="0">
                <a:solidFill>
                  <a:srgbClr val="FFFFFF"/>
                </a:solidFill>
                <a:latin typeface="Tahoma"/>
                <a:cs typeface="Tahoma"/>
              </a:rPr>
              <a:t>использованы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100" dirty="0">
                <a:solidFill>
                  <a:srgbClr val="FFFFFF"/>
                </a:solidFill>
                <a:latin typeface="Tahoma"/>
                <a:cs typeface="Tahoma"/>
              </a:rPr>
              <a:t>третьими</a:t>
            </a:r>
            <a:r>
              <a:rPr sz="1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25" dirty="0">
                <a:solidFill>
                  <a:srgbClr val="FFFFFF"/>
                </a:solidFill>
                <a:latin typeface="Tahoma"/>
                <a:cs typeface="Tahoma"/>
              </a:rPr>
              <a:t>лицами</a:t>
            </a:r>
            <a:r>
              <a:rPr sz="1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70" dirty="0">
                <a:solidFill>
                  <a:srgbClr val="FFFFFF"/>
                </a:solidFill>
                <a:latin typeface="Tahoma"/>
                <a:cs typeface="Tahoma"/>
              </a:rPr>
              <a:t>для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50" dirty="0">
                <a:solidFill>
                  <a:srgbClr val="FFFFFF"/>
                </a:solidFill>
                <a:latin typeface="Tahoma"/>
                <a:cs typeface="Tahoma"/>
              </a:rPr>
              <a:t>«отмывания»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0" y="970533"/>
            <a:ext cx="12192000" cy="5629275"/>
            <a:chOff x="0" y="970533"/>
            <a:chExt cx="12192000" cy="5629275"/>
          </a:xfrm>
        </p:grpSpPr>
        <p:sp>
          <p:nvSpPr>
            <p:cNvPr id="23" name="object 23"/>
            <p:cNvSpPr/>
            <p:nvPr/>
          </p:nvSpPr>
          <p:spPr>
            <a:xfrm>
              <a:off x="8772144" y="2368295"/>
              <a:ext cx="780415" cy="3351529"/>
            </a:xfrm>
            <a:custGeom>
              <a:avLst/>
              <a:gdLst/>
              <a:ahLst/>
              <a:cxnLst/>
              <a:rect l="l" t="t" r="r" b="b"/>
              <a:pathLst>
                <a:path w="780415" h="3351529">
                  <a:moveTo>
                    <a:pt x="760476" y="2971038"/>
                  </a:moveTo>
                  <a:lnTo>
                    <a:pt x="757504" y="2923336"/>
                  </a:lnTo>
                  <a:lnTo>
                    <a:pt x="748855" y="2877401"/>
                  </a:lnTo>
                  <a:lnTo>
                    <a:pt x="734885" y="2833586"/>
                  </a:lnTo>
                  <a:lnTo>
                    <a:pt x="715924" y="2792272"/>
                  </a:lnTo>
                  <a:lnTo>
                    <a:pt x="692365" y="2753779"/>
                  </a:lnTo>
                  <a:lnTo>
                    <a:pt x="664527" y="2718485"/>
                  </a:lnTo>
                  <a:lnTo>
                    <a:pt x="632790" y="2686748"/>
                  </a:lnTo>
                  <a:lnTo>
                    <a:pt x="597496" y="2658910"/>
                  </a:lnTo>
                  <a:lnTo>
                    <a:pt x="559003" y="2635351"/>
                  </a:lnTo>
                  <a:lnTo>
                    <a:pt x="517690" y="2616390"/>
                  </a:lnTo>
                  <a:lnTo>
                    <a:pt x="473875" y="2602420"/>
                  </a:lnTo>
                  <a:lnTo>
                    <a:pt x="427939" y="2593771"/>
                  </a:lnTo>
                  <a:lnTo>
                    <a:pt x="380238" y="2590800"/>
                  </a:lnTo>
                  <a:lnTo>
                    <a:pt x="332524" y="2593771"/>
                  </a:lnTo>
                  <a:lnTo>
                    <a:pt x="286588" y="2602420"/>
                  </a:lnTo>
                  <a:lnTo>
                    <a:pt x="242773" y="2616390"/>
                  </a:lnTo>
                  <a:lnTo>
                    <a:pt x="201460" y="2635351"/>
                  </a:lnTo>
                  <a:lnTo>
                    <a:pt x="162966" y="2658910"/>
                  </a:lnTo>
                  <a:lnTo>
                    <a:pt x="127673" y="2686748"/>
                  </a:lnTo>
                  <a:lnTo>
                    <a:pt x="95935" y="2718485"/>
                  </a:lnTo>
                  <a:lnTo>
                    <a:pt x="68097" y="2753779"/>
                  </a:lnTo>
                  <a:lnTo>
                    <a:pt x="44538" y="2792272"/>
                  </a:lnTo>
                  <a:lnTo>
                    <a:pt x="25577" y="2833586"/>
                  </a:lnTo>
                  <a:lnTo>
                    <a:pt x="11607" y="2877401"/>
                  </a:lnTo>
                  <a:lnTo>
                    <a:pt x="2959" y="2923336"/>
                  </a:lnTo>
                  <a:lnTo>
                    <a:pt x="0" y="2971038"/>
                  </a:lnTo>
                  <a:lnTo>
                    <a:pt x="2959" y="3018752"/>
                  </a:lnTo>
                  <a:lnTo>
                    <a:pt x="11607" y="3064687"/>
                  </a:lnTo>
                  <a:lnTo>
                    <a:pt x="25577" y="3108502"/>
                  </a:lnTo>
                  <a:lnTo>
                    <a:pt x="44538" y="3149816"/>
                  </a:lnTo>
                  <a:lnTo>
                    <a:pt x="68097" y="3188309"/>
                  </a:lnTo>
                  <a:lnTo>
                    <a:pt x="95935" y="3223603"/>
                  </a:lnTo>
                  <a:lnTo>
                    <a:pt x="127673" y="3255340"/>
                  </a:lnTo>
                  <a:lnTo>
                    <a:pt x="162966" y="3283178"/>
                  </a:lnTo>
                  <a:lnTo>
                    <a:pt x="201460" y="3306737"/>
                  </a:lnTo>
                  <a:lnTo>
                    <a:pt x="242773" y="3325698"/>
                  </a:lnTo>
                  <a:lnTo>
                    <a:pt x="286588" y="3339668"/>
                  </a:lnTo>
                  <a:lnTo>
                    <a:pt x="332524" y="3348317"/>
                  </a:lnTo>
                  <a:lnTo>
                    <a:pt x="380238" y="3351276"/>
                  </a:lnTo>
                  <a:lnTo>
                    <a:pt x="427939" y="3348317"/>
                  </a:lnTo>
                  <a:lnTo>
                    <a:pt x="473875" y="3339668"/>
                  </a:lnTo>
                  <a:lnTo>
                    <a:pt x="517690" y="3325698"/>
                  </a:lnTo>
                  <a:lnTo>
                    <a:pt x="559003" y="3306737"/>
                  </a:lnTo>
                  <a:lnTo>
                    <a:pt x="597496" y="3283178"/>
                  </a:lnTo>
                  <a:lnTo>
                    <a:pt x="632790" y="3255340"/>
                  </a:lnTo>
                  <a:lnTo>
                    <a:pt x="664527" y="3223603"/>
                  </a:lnTo>
                  <a:lnTo>
                    <a:pt x="692365" y="3188309"/>
                  </a:lnTo>
                  <a:lnTo>
                    <a:pt x="715924" y="3149816"/>
                  </a:lnTo>
                  <a:lnTo>
                    <a:pt x="734885" y="3108502"/>
                  </a:lnTo>
                  <a:lnTo>
                    <a:pt x="748855" y="3064687"/>
                  </a:lnTo>
                  <a:lnTo>
                    <a:pt x="757504" y="3018752"/>
                  </a:lnTo>
                  <a:lnTo>
                    <a:pt x="760476" y="2971038"/>
                  </a:lnTo>
                  <a:close/>
                </a:path>
                <a:path w="780415" h="3351529">
                  <a:moveTo>
                    <a:pt x="760476" y="1671828"/>
                  </a:moveTo>
                  <a:lnTo>
                    <a:pt x="757516" y="1624241"/>
                  </a:lnTo>
                  <a:lnTo>
                    <a:pt x="748880" y="1578406"/>
                  </a:lnTo>
                  <a:lnTo>
                    <a:pt x="734923" y="1534693"/>
                  </a:lnTo>
                  <a:lnTo>
                    <a:pt x="716000" y="1493456"/>
                  </a:lnTo>
                  <a:lnTo>
                    <a:pt x="692467" y="1455039"/>
                  </a:lnTo>
                  <a:lnTo>
                    <a:pt x="664692" y="1419821"/>
                  </a:lnTo>
                  <a:lnTo>
                    <a:pt x="633006" y="1388135"/>
                  </a:lnTo>
                  <a:lnTo>
                    <a:pt x="597789" y="1360360"/>
                  </a:lnTo>
                  <a:lnTo>
                    <a:pt x="559371" y="1336827"/>
                  </a:lnTo>
                  <a:lnTo>
                    <a:pt x="518134" y="1317904"/>
                  </a:lnTo>
                  <a:lnTo>
                    <a:pt x="474421" y="1303947"/>
                  </a:lnTo>
                  <a:lnTo>
                    <a:pt x="428586" y="1295311"/>
                  </a:lnTo>
                  <a:lnTo>
                    <a:pt x="381000" y="1292352"/>
                  </a:lnTo>
                  <a:lnTo>
                    <a:pt x="333400" y="1295311"/>
                  </a:lnTo>
                  <a:lnTo>
                    <a:pt x="287566" y="1303947"/>
                  </a:lnTo>
                  <a:lnTo>
                    <a:pt x="243852" y="1317904"/>
                  </a:lnTo>
                  <a:lnTo>
                    <a:pt x="202615" y="1336827"/>
                  </a:lnTo>
                  <a:lnTo>
                    <a:pt x="164198" y="1360360"/>
                  </a:lnTo>
                  <a:lnTo>
                    <a:pt x="128981" y="1388135"/>
                  </a:lnTo>
                  <a:lnTo>
                    <a:pt x="97294" y="1419821"/>
                  </a:lnTo>
                  <a:lnTo>
                    <a:pt x="69519" y="1455039"/>
                  </a:lnTo>
                  <a:lnTo>
                    <a:pt x="45986" y="1493456"/>
                  </a:lnTo>
                  <a:lnTo>
                    <a:pt x="27063" y="1534693"/>
                  </a:lnTo>
                  <a:lnTo>
                    <a:pt x="13106" y="1578406"/>
                  </a:lnTo>
                  <a:lnTo>
                    <a:pt x="4470" y="1624241"/>
                  </a:lnTo>
                  <a:lnTo>
                    <a:pt x="1524" y="1671828"/>
                  </a:lnTo>
                  <a:lnTo>
                    <a:pt x="4470" y="1719427"/>
                  </a:lnTo>
                  <a:lnTo>
                    <a:pt x="13106" y="1765261"/>
                  </a:lnTo>
                  <a:lnTo>
                    <a:pt x="27063" y="1808975"/>
                  </a:lnTo>
                  <a:lnTo>
                    <a:pt x="45986" y="1850212"/>
                  </a:lnTo>
                  <a:lnTo>
                    <a:pt x="69519" y="1888629"/>
                  </a:lnTo>
                  <a:lnTo>
                    <a:pt x="97294" y="1923846"/>
                  </a:lnTo>
                  <a:lnTo>
                    <a:pt x="128981" y="1955533"/>
                  </a:lnTo>
                  <a:lnTo>
                    <a:pt x="164198" y="1983308"/>
                  </a:lnTo>
                  <a:lnTo>
                    <a:pt x="202615" y="2006841"/>
                  </a:lnTo>
                  <a:lnTo>
                    <a:pt x="243852" y="2025764"/>
                  </a:lnTo>
                  <a:lnTo>
                    <a:pt x="287566" y="2039721"/>
                  </a:lnTo>
                  <a:lnTo>
                    <a:pt x="333400" y="2048357"/>
                  </a:lnTo>
                  <a:lnTo>
                    <a:pt x="381000" y="2051304"/>
                  </a:lnTo>
                  <a:lnTo>
                    <a:pt x="428586" y="2048357"/>
                  </a:lnTo>
                  <a:lnTo>
                    <a:pt x="474421" y="2039721"/>
                  </a:lnTo>
                  <a:lnTo>
                    <a:pt x="518134" y="2025764"/>
                  </a:lnTo>
                  <a:lnTo>
                    <a:pt x="559371" y="2006841"/>
                  </a:lnTo>
                  <a:lnTo>
                    <a:pt x="597789" y="1983308"/>
                  </a:lnTo>
                  <a:lnTo>
                    <a:pt x="633006" y="1955533"/>
                  </a:lnTo>
                  <a:lnTo>
                    <a:pt x="664692" y="1923846"/>
                  </a:lnTo>
                  <a:lnTo>
                    <a:pt x="692467" y="1888629"/>
                  </a:lnTo>
                  <a:lnTo>
                    <a:pt x="716000" y="1850212"/>
                  </a:lnTo>
                  <a:lnTo>
                    <a:pt x="734923" y="1808975"/>
                  </a:lnTo>
                  <a:lnTo>
                    <a:pt x="748880" y="1765261"/>
                  </a:lnTo>
                  <a:lnTo>
                    <a:pt x="757516" y="1719427"/>
                  </a:lnTo>
                  <a:lnTo>
                    <a:pt x="760476" y="1671828"/>
                  </a:lnTo>
                  <a:close/>
                </a:path>
                <a:path w="780415" h="3351529">
                  <a:moveTo>
                    <a:pt x="780288" y="380238"/>
                  </a:moveTo>
                  <a:lnTo>
                    <a:pt x="777316" y="332536"/>
                  </a:lnTo>
                  <a:lnTo>
                    <a:pt x="768667" y="286600"/>
                  </a:lnTo>
                  <a:lnTo>
                    <a:pt x="754697" y="242785"/>
                  </a:lnTo>
                  <a:lnTo>
                    <a:pt x="735736" y="201472"/>
                  </a:lnTo>
                  <a:lnTo>
                    <a:pt x="712177" y="162979"/>
                  </a:lnTo>
                  <a:lnTo>
                    <a:pt x="684339" y="127685"/>
                  </a:lnTo>
                  <a:lnTo>
                    <a:pt x="652602" y="95948"/>
                  </a:lnTo>
                  <a:lnTo>
                    <a:pt x="617308" y="68110"/>
                  </a:lnTo>
                  <a:lnTo>
                    <a:pt x="578815" y="44551"/>
                  </a:lnTo>
                  <a:lnTo>
                    <a:pt x="537502" y="25590"/>
                  </a:lnTo>
                  <a:lnTo>
                    <a:pt x="493687" y="11620"/>
                  </a:lnTo>
                  <a:lnTo>
                    <a:pt x="447751" y="2971"/>
                  </a:lnTo>
                  <a:lnTo>
                    <a:pt x="400050" y="0"/>
                  </a:lnTo>
                  <a:lnTo>
                    <a:pt x="352336" y="2971"/>
                  </a:lnTo>
                  <a:lnTo>
                    <a:pt x="306400" y="11620"/>
                  </a:lnTo>
                  <a:lnTo>
                    <a:pt x="262585" y="25590"/>
                  </a:lnTo>
                  <a:lnTo>
                    <a:pt x="221272" y="44551"/>
                  </a:lnTo>
                  <a:lnTo>
                    <a:pt x="182778" y="68110"/>
                  </a:lnTo>
                  <a:lnTo>
                    <a:pt x="147485" y="95948"/>
                  </a:lnTo>
                  <a:lnTo>
                    <a:pt x="115747" y="127685"/>
                  </a:lnTo>
                  <a:lnTo>
                    <a:pt x="87909" y="162979"/>
                  </a:lnTo>
                  <a:lnTo>
                    <a:pt x="64350" y="201472"/>
                  </a:lnTo>
                  <a:lnTo>
                    <a:pt x="45389" y="242785"/>
                  </a:lnTo>
                  <a:lnTo>
                    <a:pt x="31419" y="286600"/>
                  </a:lnTo>
                  <a:lnTo>
                    <a:pt x="22771" y="332536"/>
                  </a:lnTo>
                  <a:lnTo>
                    <a:pt x="19812" y="380238"/>
                  </a:lnTo>
                  <a:lnTo>
                    <a:pt x="22771" y="427951"/>
                  </a:lnTo>
                  <a:lnTo>
                    <a:pt x="31419" y="473887"/>
                  </a:lnTo>
                  <a:lnTo>
                    <a:pt x="45389" y="517702"/>
                  </a:lnTo>
                  <a:lnTo>
                    <a:pt x="64350" y="559015"/>
                  </a:lnTo>
                  <a:lnTo>
                    <a:pt x="87909" y="597509"/>
                  </a:lnTo>
                  <a:lnTo>
                    <a:pt x="115747" y="632802"/>
                  </a:lnTo>
                  <a:lnTo>
                    <a:pt x="147485" y="664540"/>
                  </a:lnTo>
                  <a:lnTo>
                    <a:pt x="182778" y="692378"/>
                  </a:lnTo>
                  <a:lnTo>
                    <a:pt x="221272" y="715937"/>
                  </a:lnTo>
                  <a:lnTo>
                    <a:pt x="262585" y="734898"/>
                  </a:lnTo>
                  <a:lnTo>
                    <a:pt x="306400" y="748868"/>
                  </a:lnTo>
                  <a:lnTo>
                    <a:pt x="352336" y="757516"/>
                  </a:lnTo>
                  <a:lnTo>
                    <a:pt x="400050" y="760476"/>
                  </a:lnTo>
                  <a:lnTo>
                    <a:pt x="447751" y="757516"/>
                  </a:lnTo>
                  <a:lnTo>
                    <a:pt x="493687" y="748868"/>
                  </a:lnTo>
                  <a:lnTo>
                    <a:pt x="537502" y="734898"/>
                  </a:lnTo>
                  <a:lnTo>
                    <a:pt x="578815" y="715937"/>
                  </a:lnTo>
                  <a:lnTo>
                    <a:pt x="617308" y="692378"/>
                  </a:lnTo>
                  <a:lnTo>
                    <a:pt x="652602" y="664540"/>
                  </a:lnTo>
                  <a:lnTo>
                    <a:pt x="684339" y="632802"/>
                  </a:lnTo>
                  <a:lnTo>
                    <a:pt x="712177" y="597509"/>
                  </a:lnTo>
                  <a:lnTo>
                    <a:pt x="735736" y="559015"/>
                  </a:lnTo>
                  <a:lnTo>
                    <a:pt x="754697" y="517702"/>
                  </a:lnTo>
                  <a:lnTo>
                    <a:pt x="768667" y="473887"/>
                  </a:lnTo>
                  <a:lnTo>
                    <a:pt x="777316" y="427951"/>
                  </a:lnTo>
                  <a:lnTo>
                    <a:pt x="780288" y="3802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97111" y="5096255"/>
              <a:ext cx="493775" cy="49377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24543" y="3738372"/>
              <a:ext cx="492251" cy="49225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24543" y="2476500"/>
              <a:ext cx="492251" cy="507491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687574" y="1645284"/>
              <a:ext cx="7309484" cy="4954270"/>
            </a:xfrm>
            <a:custGeom>
              <a:avLst/>
              <a:gdLst/>
              <a:ahLst/>
              <a:cxnLst/>
              <a:rect l="l" t="t" r="r" b="b"/>
              <a:pathLst>
                <a:path w="7309484" h="4954270">
                  <a:moveTo>
                    <a:pt x="34417" y="279908"/>
                  </a:moveTo>
                  <a:lnTo>
                    <a:pt x="12319" y="267335"/>
                  </a:lnTo>
                  <a:lnTo>
                    <a:pt x="7239" y="276225"/>
                  </a:lnTo>
                  <a:lnTo>
                    <a:pt x="0" y="290068"/>
                  </a:lnTo>
                  <a:lnTo>
                    <a:pt x="22606" y="301752"/>
                  </a:lnTo>
                  <a:lnTo>
                    <a:pt x="29514" y="288544"/>
                  </a:lnTo>
                  <a:lnTo>
                    <a:pt x="29718" y="288163"/>
                  </a:lnTo>
                  <a:lnTo>
                    <a:pt x="29464" y="288544"/>
                  </a:lnTo>
                  <a:lnTo>
                    <a:pt x="34417" y="279908"/>
                  </a:lnTo>
                  <a:close/>
                </a:path>
                <a:path w="7309484" h="4954270">
                  <a:moveTo>
                    <a:pt x="52451" y="4667834"/>
                  </a:moveTo>
                  <a:lnTo>
                    <a:pt x="47790" y="4655109"/>
                  </a:lnTo>
                  <a:lnTo>
                    <a:pt x="47586" y="4654550"/>
                  </a:lnTo>
                  <a:lnTo>
                    <a:pt x="47510" y="4654296"/>
                  </a:lnTo>
                  <a:lnTo>
                    <a:pt x="44704" y="4644555"/>
                  </a:lnTo>
                  <a:lnTo>
                    <a:pt x="20320" y="4651629"/>
                  </a:lnTo>
                  <a:lnTo>
                    <a:pt x="23495" y="4662602"/>
                  </a:lnTo>
                  <a:lnTo>
                    <a:pt x="28575" y="4676533"/>
                  </a:lnTo>
                  <a:lnTo>
                    <a:pt x="52451" y="4667834"/>
                  </a:lnTo>
                  <a:close/>
                </a:path>
                <a:path w="7309484" h="4954270">
                  <a:moveTo>
                    <a:pt x="61341" y="238760"/>
                  </a:moveTo>
                  <a:lnTo>
                    <a:pt x="41021" y="223520"/>
                  </a:lnTo>
                  <a:lnTo>
                    <a:pt x="36195" y="229870"/>
                  </a:lnTo>
                  <a:lnTo>
                    <a:pt x="25908" y="244983"/>
                  </a:lnTo>
                  <a:lnTo>
                    <a:pt x="25781" y="245110"/>
                  </a:lnTo>
                  <a:lnTo>
                    <a:pt x="47244" y="258699"/>
                  </a:lnTo>
                  <a:lnTo>
                    <a:pt x="47371" y="258699"/>
                  </a:lnTo>
                  <a:lnTo>
                    <a:pt x="57023" y="244348"/>
                  </a:lnTo>
                  <a:lnTo>
                    <a:pt x="56769" y="244856"/>
                  </a:lnTo>
                  <a:lnTo>
                    <a:pt x="57137" y="244348"/>
                  </a:lnTo>
                  <a:lnTo>
                    <a:pt x="61341" y="238760"/>
                  </a:lnTo>
                  <a:close/>
                </a:path>
                <a:path w="7309484" h="4954270">
                  <a:moveTo>
                    <a:pt x="74168" y="4711014"/>
                  </a:moveTo>
                  <a:lnTo>
                    <a:pt x="73774" y="4710366"/>
                  </a:lnTo>
                  <a:lnTo>
                    <a:pt x="65786" y="4696815"/>
                  </a:lnTo>
                  <a:lnTo>
                    <a:pt x="66167" y="4697450"/>
                  </a:lnTo>
                  <a:lnTo>
                    <a:pt x="65836" y="4696815"/>
                  </a:lnTo>
                  <a:lnTo>
                    <a:pt x="62103" y="4689576"/>
                  </a:lnTo>
                  <a:lnTo>
                    <a:pt x="39497" y="4701108"/>
                  </a:lnTo>
                  <a:lnTo>
                    <a:pt x="43688" y="4709312"/>
                  </a:lnTo>
                  <a:lnTo>
                    <a:pt x="52324" y="4724146"/>
                  </a:lnTo>
                  <a:lnTo>
                    <a:pt x="52705" y="4724565"/>
                  </a:lnTo>
                  <a:lnTo>
                    <a:pt x="73748" y="4710493"/>
                  </a:lnTo>
                  <a:lnTo>
                    <a:pt x="74168" y="4711014"/>
                  </a:lnTo>
                  <a:close/>
                </a:path>
                <a:path w="7309484" h="4954270">
                  <a:moveTo>
                    <a:pt x="92837" y="200914"/>
                  </a:moveTo>
                  <a:lnTo>
                    <a:pt x="74422" y="183388"/>
                  </a:lnTo>
                  <a:lnTo>
                    <a:pt x="70993" y="186944"/>
                  </a:lnTo>
                  <a:lnTo>
                    <a:pt x="58801" y="200914"/>
                  </a:lnTo>
                  <a:lnTo>
                    <a:pt x="56896" y="203200"/>
                  </a:lnTo>
                  <a:lnTo>
                    <a:pt x="76708" y="219075"/>
                  </a:lnTo>
                  <a:lnTo>
                    <a:pt x="78041" y="217424"/>
                  </a:lnTo>
                  <a:lnTo>
                    <a:pt x="78359" y="217043"/>
                  </a:lnTo>
                  <a:lnTo>
                    <a:pt x="77978" y="217424"/>
                  </a:lnTo>
                  <a:lnTo>
                    <a:pt x="89573" y="204343"/>
                  </a:lnTo>
                  <a:lnTo>
                    <a:pt x="89916" y="203962"/>
                  </a:lnTo>
                  <a:lnTo>
                    <a:pt x="89535" y="204343"/>
                  </a:lnTo>
                  <a:lnTo>
                    <a:pt x="92837" y="200914"/>
                  </a:lnTo>
                  <a:close/>
                </a:path>
                <a:path w="7309484" h="4954270">
                  <a:moveTo>
                    <a:pt x="103378" y="4749978"/>
                  </a:moveTo>
                  <a:lnTo>
                    <a:pt x="92862" y="4737303"/>
                  </a:lnTo>
                  <a:lnTo>
                    <a:pt x="92659" y="4737087"/>
                  </a:lnTo>
                  <a:lnTo>
                    <a:pt x="92532" y="4736922"/>
                  </a:lnTo>
                  <a:lnTo>
                    <a:pt x="87884" y="4730724"/>
                  </a:lnTo>
                  <a:lnTo>
                    <a:pt x="67564" y="4746002"/>
                  </a:lnTo>
                  <a:lnTo>
                    <a:pt x="72771" y="4752835"/>
                  </a:lnTo>
                  <a:lnTo>
                    <a:pt x="83947" y="4766259"/>
                  </a:lnTo>
                  <a:lnTo>
                    <a:pt x="103378" y="4749978"/>
                  </a:lnTo>
                  <a:close/>
                </a:path>
                <a:path w="7309484" h="4954270">
                  <a:moveTo>
                    <a:pt x="128270" y="166624"/>
                  </a:moveTo>
                  <a:lnTo>
                    <a:pt x="112014" y="147066"/>
                  </a:lnTo>
                  <a:lnTo>
                    <a:pt x="111252" y="147828"/>
                  </a:lnTo>
                  <a:lnTo>
                    <a:pt x="97282" y="160401"/>
                  </a:lnTo>
                  <a:lnTo>
                    <a:pt x="92583" y="164973"/>
                  </a:lnTo>
                  <a:lnTo>
                    <a:pt x="110363" y="183134"/>
                  </a:lnTo>
                  <a:lnTo>
                    <a:pt x="114427" y="179197"/>
                  </a:lnTo>
                  <a:lnTo>
                    <a:pt x="114846" y="178816"/>
                  </a:lnTo>
                  <a:lnTo>
                    <a:pt x="127723" y="167132"/>
                  </a:lnTo>
                  <a:lnTo>
                    <a:pt x="128016" y="166878"/>
                  </a:lnTo>
                  <a:lnTo>
                    <a:pt x="127635" y="167132"/>
                  </a:lnTo>
                  <a:lnTo>
                    <a:pt x="128270" y="166624"/>
                  </a:lnTo>
                  <a:close/>
                </a:path>
                <a:path w="7309484" h="4954270">
                  <a:moveTo>
                    <a:pt x="138430" y="4783887"/>
                  </a:moveTo>
                  <a:lnTo>
                    <a:pt x="127000" y="4773866"/>
                  </a:lnTo>
                  <a:lnTo>
                    <a:pt x="127508" y="4774273"/>
                  </a:lnTo>
                  <a:lnTo>
                    <a:pt x="127076" y="4773866"/>
                  </a:lnTo>
                  <a:lnTo>
                    <a:pt x="120142" y="4767211"/>
                  </a:lnTo>
                  <a:lnTo>
                    <a:pt x="102489" y="4785499"/>
                  </a:lnTo>
                  <a:lnTo>
                    <a:pt x="110109" y="4792777"/>
                  </a:lnTo>
                  <a:lnTo>
                    <a:pt x="121793" y="4803000"/>
                  </a:lnTo>
                  <a:lnTo>
                    <a:pt x="138430" y="4783887"/>
                  </a:lnTo>
                  <a:close/>
                </a:path>
                <a:path w="7309484" h="4954270">
                  <a:moveTo>
                    <a:pt x="167894" y="136017"/>
                  </a:moveTo>
                  <a:lnTo>
                    <a:pt x="152781" y="115697"/>
                  </a:lnTo>
                  <a:lnTo>
                    <a:pt x="132461" y="130810"/>
                  </a:lnTo>
                  <a:lnTo>
                    <a:pt x="147574" y="151130"/>
                  </a:lnTo>
                  <a:lnTo>
                    <a:pt x="167894" y="136017"/>
                  </a:lnTo>
                  <a:close/>
                </a:path>
                <a:path w="7309484" h="4954270">
                  <a:moveTo>
                    <a:pt x="177800" y="4813084"/>
                  </a:moveTo>
                  <a:lnTo>
                    <a:pt x="170065" y="4808004"/>
                  </a:lnTo>
                  <a:lnTo>
                    <a:pt x="169913" y="4807915"/>
                  </a:lnTo>
                  <a:lnTo>
                    <a:pt x="169760" y="4807813"/>
                  </a:lnTo>
                  <a:lnTo>
                    <a:pt x="169570" y="4807661"/>
                  </a:lnTo>
                  <a:lnTo>
                    <a:pt x="157480" y="4798911"/>
                  </a:lnTo>
                  <a:lnTo>
                    <a:pt x="142621" y="4819485"/>
                  </a:lnTo>
                  <a:lnTo>
                    <a:pt x="155448" y="4828743"/>
                  </a:lnTo>
                  <a:lnTo>
                    <a:pt x="163957" y="4834331"/>
                  </a:lnTo>
                  <a:lnTo>
                    <a:pt x="177800" y="4813084"/>
                  </a:lnTo>
                  <a:close/>
                </a:path>
                <a:path w="7309484" h="4954270">
                  <a:moveTo>
                    <a:pt x="209423" y="109855"/>
                  </a:moveTo>
                  <a:lnTo>
                    <a:pt x="197231" y="87630"/>
                  </a:lnTo>
                  <a:lnTo>
                    <a:pt x="189738" y="91694"/>
                  </a:lnTo>
                  <a:lnTo>
                    <a:pt x="174752" y="101219"/>
                  </a:lnTo>
                  <a:lnTo>
                    <a:pt x="188468" y="122682"/>
                  </a:lnTo>
                  <a:lnTo>
                    <a:pt x="202463" y="113792"/>
                  </a:lnTo>
                  <a:lnTo>
                    <a:pt x="203073" y="113411"/>
                  </a:lnTo>
                  <a:lnTo>
                    <a:pt x="202311" y="113792"/>
                  </a:lnTo>
                  <a:lnTo>
                    <a:pt x="209423" y="109855"/>
                  </a:lnTo>
                  <a:close/>
                </a:path>
                <a:path w="7309484" h="4954270">
                  <a:moveTo>
                    <a:pt x="220726" y="4838077"/>
                  </a:moveTo>
                  <a:lnTo>
                    <a:pt x="202615" y="4828349"/>
                  </a:lnTo>
                  <a:lnTo>
                    <a:pt x="202057" y="4828044"/>
                  </a:lnTo>
                  <a:lnTo>
                    <a:pt x="199009" y="4826216"/>
                  </a:lnTo>
                  <a:lnTo>
                    <a:pt x="185928" y="4847996"/>
                  </a:lnTo>
                  <a:lnTo>
                    <a:pt x="189738" y="4850295"/>
                  </a:lnTo>
                  <a:lnTo>
                    <a:pt x="208788" y="4860468"/>
                  </a:lnTo>
                  <a:lnTo>
                    <a:pt x="220726" y="4838077"/>
                  </a:lnTo>
                  <a:close/>
                </a:path>
                <a:path w="7309484" h="4954270">
                  <a:moveTo>
                    <a:pt x="254000" y="86995"/>
                  </a:moveTo>
                  <a:lnTo>
                    <a:pt x="243078" y="64135"/>
                  </a:lnTo>
                  <a:lnTo>
                    <a:pt x="220091" y="75057"/>
                  </a:lnTo>
                  <a:lnTo>
                    <a:pt x="231013" y="98044"/>
                  </a:lnTo>
                  <a:lnTo>
                    <a:pt x="254000" y="86995"/>
                  </a:lnTo>
                  <a:close/>
                </a:path>
                <a:path w="7309484" h="4954270">
                  <a:moveTo>
                    <a:pt x="265684" y="4858766"/>
                  </a:moveTo>
                  <a:lnTo>
                    <a:pt x="250190" y="4852340"/>
                  </a:lnTo>
                  <a:lnTo>
                    <a:pt x="250050" y="4852289"/>
                  </a:lnTo>
                  <a:lnTo>
                    <a:pt x="249618" y="4852073"/>
                  </a:lnTo>
                  <a:lnTo>
                    <a:pt x="242951" y="4848949"/>
                  </a:lnTo>
                  <a:lnTo>
                    <a:pt x="232156" y="4871898"/>
                  </a:lnTo>
                  <a:lnTo>
                    <a:pt x="239522" y="4875428"/>
                  </a:lnTo>
                  <a:lnTo>
                    <a:pt x="256032" y="4882235"/>
                  </a:lnTo>
                  <a:lnTo>
                    <a:pt x="265684" y="4858766"/>
                  </a:lnTo>
                  <a:close/>
                </a:path>
                <a:path w="7309484" h="4954270">
                  <a:moveTo>
                    <a:pt x="299720" y="68326"/>
                  </a:moveTo>
                  <a:lnTo>
                    <a:pt x="291211" y="44323"/>
                  </a:lnTo>
                  <a:lnTo>
                    <a:pt x="281813" y="47752"/>
                  </a:lnTo>
                  <a:lnTo>
                    <a:pt x="266954" y="53848"/>
                  </a:lnTo>
                  <a:lnTo>
                    <a:pt x="276606" y="77343"/>
                  </a:lnTo>
                  <a:lnTo>
                    <a:pt x="290588" y="71628"/>
                  </a:lnTo>
                  <a:lnTo>
                    <a:pt x="291274" y="71374"/>
                  </a:lnTo>
                  <a:lnTo>
                    <a:pt x="299720" y="68326"/>
                  </a:lnTo>
                  <a:close/>
                </a:path>
                <a:path w="7309484" h="4954270">
                  <a:moveTo>
                    <a:pt x="312420" y="4875733"/>
                  </a:moveTo>
                  <a:lnTo>
                    <a:pt x="300863" y="4872088"/>
                  </a:lnTo>
                  <a:lnTo>
                    <a:pt x="301498" y="4872266"/>
                  </a:lnTo>
                  <a:lnTo>
                    <a:pt x="301002" y="4872088"/>
                  </a:lnTo>
                  <a:lnTo>
                    <a:pt x="288925" y="4867694"/>
                  </a:lnTo>
                  <a:lnTo>
                    <a:pt x="280162" y="4891544"/>
                  </a:lnTo>
                  <a:lnTo>
                    <a:pt x="292989" y="4896218"/>
                  </a:lnTo>
                  <a:lnTo>
                    <a:pt x="304800" y="4899952"/>
                  </a:lnTo>
                  <a:lnTo>
                    <a:pt x="312420" y="4875733"/>
                  </a:lnTo>
                  <a:close/>
                </a:path>
                <a:path w="7309484" h="4954270">
                  <a:moveTo>
                    <a:pt x="347472" y="52959"/>
                  </a:moveTo>
                  <a:lnTo>
                    <a:pt x="340233" y="28575"/>
                  </a:lnTo>
                  <a:lnTo>
                    <a:pt x="315849" y="35814"/>
                  </a:lnTo>
                  <a:lnTo>
                    <a:pt x="323088" y="60198"/>
                  </a:lnTo>
                  <a:lnTo>
                    <a:pt x="347472" y="52959"/>
                  </a:lnTo>
                  <a:close/>
                </a:path>
                <a:path w="7309484" h="4954270">
                  <a:moveTo>
                    <a:pt x="360299" y="4889195"/>
                  </a:moveTo>
                  <a:lnTo>
                    <a:pt x="356031" y="4888230"/>
                  </a:lnTo>
                  <a:lnTo>
                    <a:pt x="355714" y="4888166"/>
                  </a:lnTo>
                  <a:lnTo>
                    <a:pt x="355511" y="4888103"/>
                  </a:lnTo>
                  <a:lnTo>
                    <a:pt x="336296" y="4882883"/>
                  </a:lnTo>
                  <a:lnTo>
                    <a:pt x="329565" y="4907394"/>
                  </a:lnTo>
                  <a:lnTo>
                    <a:pt x="349631" y="4912817"/>
                  </a:lnTo>
                  <a:lnTo>
                    <a:pt x="354711" y="4913960"/>
                  </a:lnTo>
                  <a:lnTo>
                    <a:pt x="360299" y="4889195"/>
                  </a:lnTo>
                  <a:close/>
                </a:path>
                <a:path w="7309484" h="4954270">
                  <a:moveTo>
                    <a:pt x="395605" y="41275"/>
                  </a:moveTo>
                  <a:lnTo>
                    <a:pt x="390779" y="16383"/>
                  </a:lnTo>
                  <a:lnTo>
                    <a:pt x="381635" y="18161"/>
                  </a:lnTo>
                  <a:lnTo>
                    <a:pt x="365379" y="22098"/>
                  </a:lnTo>
                  <a:lnTo>
                    <a:pt x="371348" y="46736"/>
                  </a:lnTo>
                  <a:lnTo>
                    <a:pt x="386816" y="43053"/>
                  </a:lnTo>
                  <a:lnTo>
                    <a:pt x="387350" y="42926"/>
                  </a:lnTo>
                  <a:lnTo>
                    <a:pt x="395605" y="41275"/>
                  </a:lnTo>
                  <a:close/>
                </a:path>
                <a:path w="7309484" h="4954270">
                  <a:moveTo>
                    <a:pt x="409575" y="4899482"/>
                  </a:moveTo>
                  <a:lnTo>
                    <a:pt x="384683" y="4894719"/>
                  </a:lnTo>
                  <a:lnTo>
                    <a:pt x="379857" y="4919662"/>
                  </a:lnTo>
                  <a:lnTo>
                    <a:pt x="404876" y="4924425"/>
                  </a:lnTo>
                  <a:lnTo>
                    <a:pt x="409575" y="4899482"/>
                  </a:lnTo>
                  <a:close/>
                </a:path>
                <a:path w="7309484" h="4954270">
                  <a:moveTo>
                    <a:pt x="420484" y="36410"/>
                  </a:moveTo>
                  <a:lnTo>
                    <a:pt x="420243" y="36449"/>
                  </a:lnTo>
                  <a:lnTo>
                    <a:pt x="420484" y="36423"/>
                  </a:lnTo>
                  <a:close/>
                </a:path>
                <a:path w="7309484" h="4954270">
                  <a:moveTo>
                    <a:pt x="420687" y="36385"/>
                  </a:moveTo>
                  <a:lnTo>
                    <a:pt x="420497" y="36449"/>
                  </a:lnTo>
                  <a:lnTo>
                    <a:pt x="420687" y="36385"/>
                  </a:lnTo>
                  <a:close/>
                </a:path>
                <a:path w="7309484" h="4954270">
                  <a:moveTo>
                    <a:pt x="445008" y="32893"/>
                  </a:moveTo>
                  <a:lnTo>
                    <a:pt x="441452" y="7747"/>
                  </a:lnTo>
                  <a:lnTo>
                    <a:pt x="416306" y="11303"/>
                  </a:lnTo>
                  <a:lnTo>
                    <a:pt x="415671" y="11430"/>
                  </a:lnTo>
                  <a:lnTo>
                    <a:pt x="420484" y="36410"/>
                  </a:lnTo>
                  <a:lnTo>
                    <a:pt x="420878" y="36322"/>
                  </a:lnTo>
                  <a:lnTo>
                    <a:pt x="420687" y="36385"/>
                  </a:lnTo>
                  <a:lnTo>
                    <a:pt x="421119" y="36322"/>
                  </a:lnTo>
                  <a:lnTo>
                    <a:pt x="445008" y="32893"/>
                  </a:lnTo>
                  <a:close/>
                </a:path>
                <a:path w="7309484" h="4954270">
                  <a:moveTo>
                    <a:pt x="458978" y="4906683"/>
                  </a:moveTo>
                  <a:lnTo>
                    <a:pt x="442468" y="4904740"/>
                  </a:lnTo>
                  <a:lnTo>
                    <a:pt x="442976" y="4904791"/>
                  </a:lnTo>
                  <a:lnTo>
                    <a:pt x="442633" y="4904740"/>
                  </a:lnTo>
                  <a:lnTo>
                    <a:pt x="434213" y="4903444"/>
                  </a:lnTo>
                  <a:lnTo>
                    <a:pt x="430276" y="4928540"/>
                  </a:lnTo>
                  <a:lnTo>
                    <a:pt x="439293" y="4929937"/>
                  </a:lnTo>
                  <a:lnTo>
                    <a:pt x="455930" y="4931905"/>
                  </a:lnTo>
                  <a:lnTo>
                    <a:pt x="458978" y="4906683"/>
                  </a:lnTo>
                  <a:close/>
                </a:path>
                <a:path w="7309484" h="4954270">
                  <a:moveTo>
                    <a:pt x="494538" y="27559"/>
                  </a:moveTo>
                  <a:lnTo>
                    <a:pt x="493014" y="2159"/>
                  </a:lnTo>
                  <a:lnTo>
                    <a:pt x="487426" y="2540"/>
                  </a:lnTo>
                  <a:lnTo>
                    <a:pt x="467106" y="4572"/>
                  </a:lnTo>
                  <a:lnTo>
                    <a:pt x="469773" y="29845"/>
                  </a:lnTo>
                  <a:lnTo>
                    <a:pt x="489712" y="27813"/>
                  </a:lnTo>
                  <a:lnTo>
                    <a:pt x="489204" y="27940"/>
                  </a:lnTo>
                  <a:lnTo>
                    <a:pt x="490982" y="27813"/>
                  </a:lnTo>
                  <a:lnTo>
                    <a:pt x="494538" y="27559"/>
                  </a:lnTo>
                  <a:close/>
                </a:path>
                <a:path w="7309484" h="4954270">
                  <a:moveTo>
                    <a:pt x="508762" y="4911141"/>
                  </a:moveTo>
                  <a:lnTo>
                    <a:pt x="503897" y="4910887"/>
                  </a:lnTo>
                  <a:lnTo>
                    <a:pt x="503174" y="4910848"/>
                  </a:lnTo>
                  <a:lnTo>
                    <a:pt x="503555" y="4910887"/>
                  </a:lnTo>
                  <a:lnTo>
                    <a:pt x="483743" y="4909236"/>
                  </a:lnTo>
                  <a:lnTo>
                    <a:pt x="481711" y="4934547"/>
                  </a:lnTo>
                  <a:lnTo>
                    <a:pt x="501650" y="4936210"/>
                  </a:lnTo>
                  <a:lnTo>
                    <a:pt x="507365" y="4936502"/>
                  </a:lnTo>
                  <a:lnTo>
                    <a:pt x="508762" y="4911141"/>
                  </a:lnTo>
                  <a:close/>
                </a:path>
                <a:path w="7309484" h="4954270">
                  <a:moveTo>
                    <a:pt x="544703" y="25400"/>
                  </a:moveTo>
                  <a:lnTo>
                    <a:pt x="544195" y="0"/>
                  </a:lnTo>
                  <a:lnTo>
                    <a:pt x="523748" y="381"/>
                  </a:lnTo>
                  <a:lnTo>
                    <a:pt x="518414" y="762"/>
                  </a:lnTo>
                  <a:lnTo>
                    <a:pt x="519811" y="26035"/>
                  </a:lnTo>
                  <a:lnTo>
                    <a:pt x="525018" y="25781"/>
                  </a:lnTo>
                  <a:lnTo>
                    <a:pt x="544703" y="25400"/>
                  </a:lnTo>
                  <a:close/>
                </a:path>
                <a:path w="7309484" h="4954270">
                  <a:moveTo>
                    <a:pt x="559054" y="4912982"/>
                  </a:moveTo>
                  <a:lnTo>
                    <a:pt x="534758" y="4912474"/>
                  </a:lnTo>
                  <a:lnTo>
                    <a:pt x="534543" y="4912474"/>
                  </a:lnTo>
                  <a:lnTo>
                    <a:pt x="534377" y="4912474"/>
                  </a:lnTo>
                  <a:lnTo>
                    <a:pt x="534162" y="4912461"/>
                  </a:lnTo>
                  <a:lnTo>
                    <a:pt x="534035" y="4912449"/>
                  </a:lnTo>
                  <a:lnTo>
                    <a:pt x="532765" y="4937811"/>
                  </a:lnTo>
                  <a:lnTo>
                    <a:pt x="533400" y="4937849"/>
                  </a:lnTo>
                  <a:lnTo>
                    <a:pt x="558546" y="4938382"/>
                  </a:lnTo>
                  <a:lnTo>
                    <a:pt x="559054" y="4912982"/>
                  </a:lnTo>
                  <a:close/>
                </a:path>
                <a:path w="7309484" h="4954270">
                  <a:moveTo>
                    <a:pt x="595503" y="508"/>
                  </a:moveTo>
                  <a:lnTo>
                    <a:pt x="570103" y="0"/>
                  </a:lnTo>
                  <a:lnTo>
                    <a:pt x="569595" y="25400"/>
                  </a:lnTo>
                  <a:lnTo>
                    <a:pt x="594995" y="25908"/>
                  </a:lnTo>
                  <a:lnTo>
                    <a:pt x="595503" y="508"/>
                  </a:lnTo>
                  <a:close/>
                </a:path>
                <a:path w="7309484" h="4954270">
                  <a:moveTo>
                    <a:pt x="610108" y="4937722"/>
                  </a:moveTo>
                  <a:lnTo>
                    <a:pt x="609079" y="4912347"/>
                  </a:lnTo>
                  <a:lnTo>
                    <a:pt x="597027" y="4912842"/>
                  </a:lnTo>
                  <a:lnTo>
                    <a:pt x="584073" y="4912957"/>
                  </a:lnTo>
                  <a:lnTo>
                    <a:pt x="584327" y="4938357"/>
                  </a:lnTo>
                  <a:lnTo>
                    <a:pt x="597789" y="4938230"/>
                  </a:lnTo>
                  <a:lnTo>
                    <a:pt x="610108" y="4937722"/>
                  </a:lnTo>
                  <a:close/>
                </a:path>
                <a:path w="7309484" h="4954270">
                  <a:moveTo>
                    <a:pt x="647192" y="4064"/>
                  </a:moveTo>
                  <a:lnTo>
                    <a:pt x="634606" y="2794"/>
                  </a:lnTo>
                  <a:lnTo>
                    <a:pt x="621411" y="1905"/>
                  </a:lnTo>
                  <a:lnTo>
                    <a:pt x="619887" y="27305"/>
                  </a:lnTo>
                  <a:lnTo>
                    <a:pt x="632841" y="28067"/>
                  </a:lnTo>
                  <a:lnTo>
                    <a:pt x="632333" y="28067"/>
                  </a:lnTo>
                  <a:lnTo>
                    <a:pt x="644652" y="29337"/>
                  </a:lnTo>
                  <a:lnTo>
                    <a:pt x="647192" y="4064"/>
                  </a:lnTo>
                  <a:close/>
                </a:path>
                <a:path w="7309484" h="4954270">
                  <a:moveTo>
                    <a:pt x="661162" y="4934699"/>
                  </a:moveTo>
                  <a:lnTo>
                    <a:pt x="659384" y="4909363"/>
                  </a:lnTo>
                  <a:lnTo>
                    <a:pt x="634111" y="4911153"/>
                  </a:lnTo>
                  <a:lnTo>
                    <a:pt x="635889" y="4936490"/>
                  </a:lnTo>
                  <a:lnTo>
                    <a:pt x="661162" y="4934699"/>
                  </a:lnTo>
                  <a:close/>
                </a:path>
                <a:path w="7309484" h="4954270">
                  <a:moveTo>
                    <a:pt x="698119" y="10033"/>
                  </a:moveTo>
                  <a:lnTo>
                    <a:pt x="672973" y="6604"/>
                  </a:lnTo>
                  <a:lnTo>
                    <a:pt x="669544" y="31750"/>
                  </a:lnTo>
                  <a:lnTo>
                    <a:pt x="694690" y="35179"/>
                  </a:lnTo>
                  <a:lnTo>
                    <a:pt x="698119" y="10033"/>
                  </a:lnTo>
                  <a:close/>
                </a:path>
                <a:path w="7309484" h="4954270">
                  <a:moveTo>
                    <a:pt x="712470" y="4929136"/>
                  </a:moveTo>
                  <a:lnTo>
                    <a:pt x="709434" y="4906048"/>
                  </a:lnTo>
                  <a:lnTo>
                    <a:pt x="709168" y="4903952"/>
                  </a:lnTo>
                  <a:lnTo>
                    <a:pt x="693039" y="4906048"/>
                  </a:lnTo>
                  <a:lnTo>
                    <a:pt x="692721" y="4906086"/>
                  </a:lnTo>
                  <a:lnTo>
                    <a:pt x="684276" y="4906911"/>
                  </a:lnTo>
                  <a:lnTo>
                    <a:pt x="686816" y="4932184"/>
                  </a:lnTo>
                  <a:lnTo>
                    <a:pt x="695706" y="4931295"/>
                  </a:lnTo>
                  <a:lnTo>
                    <a:pt x="712470" y="4929136"/>
                  </a:lnTo>
                  <a:close/>
                </a:path>
                <a:path w="7309484" h="4954270">
                  <a:moveTo>
                    <a:pt x="749173" y="18542"/>
                  </a:moveTo>
                  <a:lnTo>
                    <a:pt x="747268" y="18161"/>
                  </a:lnTo>
                  <a:lnTo>
                    <a:pt x="723646" y="14097"/>
                  </a:lnTo>
                  <a:lnTo>
                    <a:pt x="719328" y="39116"/>
                  </a:lnTo>
                  <a:lnTo>
                    <a:pt x="742696" y="43180"/>
                  </a:lnTo>
                  <a:lnTo>
                    <a:pt x="743839" y="43434"/>
                  </a:lnTo>
                  <a:lnTo>
                    <a:pt x="743915" y="43053"/>
                  </a:lnTo>
                  <a:lnTo>
                    <a:pt x="749173" y="18542"/>
                  </a:lnTo>
                  <a:close/>
                </a:path>
                <a:path w="7309484" h="4954270">
                  <a:moveTo>
                    <a:pt x="763397" y="4921453"/>
                  </a:moveTo>
                  <a:lnTo>
                    <a:pt x="758748" y="4896802"/>
                  </a:lnTo>
                  <a:lnTo>
                    <a:pt x="758698" y="4896497"/>
                  </a:lnTo>
                  <a:lnTo>
                    <a:pt x="757059" y="4896802"/>
                  </a:lnTo>
                  <a:lnTo>
                    <a:pt x="756793" y="4896853"/>
                  </a:lnTo>
                  <a:lnTo>
                    <a:pt x="733933" y="4900473"/>
                  </a:lnTo>
                  <a:lnTo>
                    <a:pt x="737997" y="4925555"/>
                  </a:lnTo>
                  <a:lnTo>
                    <a:pt x="761238" y="4921859"/>
                  </a:lnTo>
                  <a:lnTo>
                    <a:pt x="763397" y="4921453"/>
                  </a:lnTo>
                  <a:close/>
                </a:path>
                <a:path w="7309484" h="4954270">
                  <a:moveTo>
                    <a:pt x="799084" y="29718"/>
                  </a:moveTo>
                  <a:lnTo>
                    <a:pt x="784733" y="26162"/>
                  </a:lnTo>
                  <a:lnTo>
                    <a:pt x="773938" y="23876"/>
                  </a:lnTo>
                  <a:lnTo>
                    <a:pt x="768731" y="48768"/>
                  </a:lnTo>
                  <a:lnTo>
                    <a:pt x="779272" y="50927"/>
                  </a:lnTo>
                  <a:lnTo>
                    <a:pt x="778891" y="50927"/>
                  </a:lnTo>
                  <a:lnTo>
                    <a:pt x="792988" y="54356"/>
                  </a:lnTo>
                  <a:lnTo>
                    <a:pt x="799084" y="29718"/>
                  </a:lnTo>
                  <a:close/>
                </a:path>
                <a:path w="7309484" h="4954270">
                  <a:moveTo>
                    <a:pt x="813562" y="4911420"/>
                  </a:moveTo>
                  <a:lnTo>
                    <a:pt x="809015" y="4890770"/>
                  </a:lnTo>
                  <a:lnTo>
                    <a:pt x="808101" y="4886591"/>
                  </a:lnTo>
                  <a:lnTo>
                    <a:pt x="788543" y="4890833"/>
                  </a:lnTo>
                  <a:lnTo>
                    <a:pt x="788924" y="4890770"/>
                  </a:lnTo>
                  <a:lnTo>
                    <a:pt x="783590" y="4891760"/>
                  </a:lnTo>
                  <a:lnTo>
                    <a:pt x="788289" y="4916729"/>
                  </a:lnTo>
                  <a:lnTo>
                    <a:pt x="793750" y="4915700"/>
                  </a:lnTo>
                  <a:lnTo>
                    <a:pt x="813562" y="4911420"/>
                  </a:lnTo>
                  <a:close/>
                </a:path>
                <a:path w="7309484" h="4954270">
                  <a:moveTo>
                    <a:pt x="848614" y="43053"/>
                  </a:moveTo>
                  <a:lnTo>
                    <a:pt x="824230" y="36068"/>
                  </a:lnTo>
                  <a:lnTo>
                    <a:pt x="817245" y="60452"/>
                  </a:lnTo>
                  <a:lnTo>
                    <a:pt x="841629" y="67437"/>
                  </a:lnTo>
                  <a:lnTo>
                    <a:pt x="848614" y="43053"/>
                  </a:lnTo>
                  <a:close/>
                </a:path>
                <a:path w="7309484" h="4954270">
                  <a:moveTo>
                    <a:pt x="863600" y="4899152"/>
                  </a:moveTo>
                  <a:lnTo>
                    <a:pt x="857097" y="4875974"/>
                  </a:lnTo>
                  <a:lnTo>
                    <a:pt x="856742" y="4874692"/>
                  </a:lnTo>
                  <a:lnTo>
                    <a:pt x="851789" y="4876063"/>
                  </a:lnTo>
                  <a:lnTo>
                    <a:pt x="852170" y="4875974"/>
                  </a:lnTo>
                  <a:lnTo>
                    <a:pt x="832485" y="4880915"/>
                  </a:lnTo>
                  <a:lnTo>
                    <a:pt x="838708" y="4905553"/>
                  </a:lnTo>
                  <a:lnTo>
                    <a:pt x="858520" y="4900574"/>
                  </a:lnTo>
                  <a:lnTo>
                    <a:pt x="863600" y="4899152"/>
                  </a:lnTo>
                  <a:close/>
                </a:path>
                <a:path w="7309484" h="4954270">
                  <a:moveTo>
                    <a:pt x="897890" y="58801"/>
                  </a:moveTo>
                  <a:lnTo>
                    <a:pt x="873379" y="50673"/>
                  </a:lnTo>
                  <a:lnTo>
                    <a:pt x="865378" y="74803"/>
                  </a:lnTo>
                  <a:lnTo>
                    <a:pt x="888250" y="82308"/>
                  </a:lnTo>
                  <a:lnTo>
                    <a:pt x="888530" y="82423"/>
                  </a:lnTo>
                  <a:lnTo>
                    <a:pt x="889127" y="82677"/>
                  </a:lnTo>
                  <a:lnTo>
                    <a:pt x="889266" y="82296"/>
                  </a:lnTo>
                  <a:lnTo>
                    <a:pt x="897890" y="58801"/>
                  </a:lnTo>
                  <a:close/>
                </a:path>
                <a:path w="7309484" h="4954270">
                  <a:moveTo>
                    <a:pt x="912749" y="4884572"/>
                  </a:moveTo>
                  <a:lnTo>
                    <a:pt x="907186" y="4867211"/>
                  </a:lnTo>
                  <a:lnTo>
                    <a:pt x="905002" y="4860353"/>
                  </a:lnTo>
                  <a:lnTo>
                    <a:pt x="883412" y="4867211"/>
                  </a:lnTo>
                  <a:lnTo>
                    <a:pt x="883183" y="4867287"/>
                  </a:lnTo>
                  <a:lnTo>
                    <a:pt x="881253" y="4867834"/>
                  </a:lnTo>
                  <a:lnTo>
                    <a:pt x="888111" y="4892294"/>
                  </a:lnTo>
                  <a:lnTo>
                    <a:pt x="890524" y="4891608"/>
                  </a:lnTo>
                  <a:lnTo>
                    <a:pt x="912749" y="4884572"/>
                  </a:lnTo>
                  <a:close/>
                </a:path>
                <a:path w="7309484" h="4954270">
                  <a:moveTo>
                    <a:pt x="945769" y="76835"/>
                  </a:moveTo>
                  <a:lnTo>
                    <a:pt x="933577" y="71882"/>
                  </a:lnTo>
                  <a:lnTo>
                    <a:pt x="921766" y="67564"/>
                  </a:lnTo>
                  <a:lnTo>
                    <a:pt x="913003" y="91313"/>
                  </a:lnTo>
                  <a:lnTo>
                    <a:pt x="924179" y="95504"/>
                  </a:lnTo>
                  <a:lnTo>
                    <a:pt x="924483" y="95631"/>
                  </a:lnTo>
                  <a:lnTo>
                    <a:pt x="936244" y="100330"/>
                  </a:lnTo>
                  <a:lnTo>
                    <a:pt x="945769" y="76835"/>
                  </a:lnTo>
                  <a:close/>
                </a:path>
                <a:path w="7309484" h="4954270">
                  <a:moveTo>
                    <a:pt x="961390" y="4867681"/>
                  </a:moveTo>
                  <a:lnTo>
                    <a:pt x="953350" y="4846866"/>
                  </a:lnTo>
                  <a:lnTo>
                    <a:pt x="952246" y="4843983"/>
                  </a:lnTo>
                  <a:lnTo>
                    <a:pt x="944372" y="4847018"/>
                  </a:lnTo>
                  <a:lnTo>
                    <a:pt x="944880" y="4846866"/>
                  </a:lnTo>
                  <a:lnTo>
                    <a:pt x="928751" y="4852403"/>
                  </a:lnTo>
                  <a:lnTo>
                    <a:pt x="937133" y="4876406"/>
                  </a:lnTo>
                  <a:lnTo>
                    <a:pt x="953389" y="4870793"/>
                  </a:lnTo>
                  <a:lnTo>
                    <a:pt x="961390" y="4867681"/>
                  </a:lnTo>
                  <a:close/>
                </a:path>
                <a:path w="7309484" h="4954270">
                  <a:moveTo>
                    <a:pt x="993013" y="96774"/>
                  </a:moveTo>
                  <a:lnTo>
                    <a:pt x="970026" y="86614"/>
                  </a:lnTo>
                  <a:lnTo>
                    <a:pt x="969391" y="86360"/>
                  </a:lnTo>
                  <a:lnTo>
                    <a:pt x="959866" y="109855"/>
                  </a:lnTo>
                  <a:lnTo>
                    <a:pt x="982599" y="120015"/>
                  </a:lnTo>
                  <a:lnTo>
                    <a:pt x="987082" y="109982"/>
                  </a:lnTo>
                  <a:lnTo>
                    <a:pt x="993013" y="96774"/>
                  </a:lnTo>
                  <a:close/>
                </a:path>
                <a:path w="7309484" h="4954270">
                  <a:moveTo>
                    <a:pt x="1008888" y="4848517"/>
                  </a:moveTo>
                  <a:lnTo>
                    <a:pt x="998982" y="4825098"/>
                  </a:lnTo>
                  <a:lnTo>
                    <a:pt x="975614" y="4834941"/>
                  </a:lnTo>
                  <a:lnTo>
                    <a:pt x="985520" y="4858359"/>
                  </a:lnTo>
                  <a:lnTo>
                    <a:pt x="1008888" y="4848517"/>
                  </a:lnTo>
                  <a:close/>
                </a:path>
                <a:path w="7309484" h="4954270">
                  <a:moveTo>
                    <a:pt x="1039241" y="118872"/>
                  </a:moveTo>
                  <a:lnTo>
                    <a:pt x="1016381" y="107696"/>
                  </a:lnTo>
                  <a:lnTo>
                    <a:pt x="1005205" y="130556"/>
                  </a:lnTo>
                  <a:lnTo>
                    <a:pt x="1028065" y="141732"/>
                  </a:lnTo>
                  <a:lnTo>
                    <a:pt x="1039241" y="118872"/>
                  </a:lnTo>
                  <a:close/>
                </a:path>
                <a:path w="7309484" h="4954270">
                  <a:moveTo>
                    <a:pt x="1055624" y="4826698"/>
                  </a:moveTo>
                  <a:lnTo>
                    <a:pt x="1047064" y="4809515"/>
                  </a:lnTo>
                  <a:lnTo>
                    <a:pt x="1044321" y="4803991"/>
                  </a:lnTo>
                  <a:lnTo>
                    <a:pt x="1033272" y="4809515"/>
                  </a:lnTo>
                  <a:lnTo>
                    <a:pt x="1033094" y="4809604"/>
                  </a:lnTo>
                  <a:lnTo>
                    <a:pt x="1032903" y="4809693"/>
                  </a:lnTo>
                  <a:lnTo>
                    <a:pt x="1021842" y="4814824"/>
                  </a:lnTo>
                  <a:lnTo>
                    <a:pt x="1032383" y="4837887"/>
                  </a:lnTo>
                  <a:lnTo>
                    <a:pt x="1044067" y="4832489"/>
                  </a:lnTo>
                  <a:lnTo>
                    <a:pt x="1055624" y="4826698"/>
                  </a:lnTo>
                  <a:close/>
                </a:path>
                <a:path w="7309484" h="4954270">
                  <a:moveTo>
                    <a:pt x="1084707" y="143510"/>
                  </a:moveTo>
                  <a:lnTo>
                    <a:pt x="1076579" y="138811"/>
                  </a:lnTo>
                  <a:lnTo>
                    <a:pt x="1062101" y="131064"/>
                  </a:lnTo>
                  <a:lnTo>
                    <a:pt x="1050036" y="153416"/>
                  </a:lnTo>
                  <a:lnTo>
                    <a:pt x="1064387" y="161036"/>
                  </a:lnTo>
                  <a:lnTo>
                    <a:pt x="1063879" y="160909"/>
                  </a:lnTo>
                  <a:lnTo>
                    <a:pt x="1071880" y="165481"/>
                  </a:lnTo>
                  <a:lnTo>
                    <a:pt x="1074470" y="161036"/>
                  </a:lnTo>
                  <a:lnTo>
                    <a:pt x="1084707" y="143510"/>
                  </a:lnTo>
                  <a:close/>
                </a:path>
                <a:path w="7309484" h="4954270">
                  <a:moveTo>
                    <a:pt x="1128522" y="170053"/>
                  </a:moveTo>
                  <a:lnTo>
                    <a:pt x="1110869" y="158877"/>
                  </a:lnTo>
                  <a:lnTo>
                    <a:pt x="1106678" y="156337"/>
                  </a:lnTo>
                  <a:lnTo>
                    <a:pt x="1093851" y="178308"/>
                  </a:lnTo>
                  <a:lnTo>
                    <a:pt x="1097915" y="180721"/>
                  </a:lnTo>
                  <a:lnTo>
                    <a:pt x="1114933" y="191516"/>
                  </a:lnTo>
                  <a:lnTo>
                    <a:pt x="1121918" y="180467"/>
                  </a:lnTo>
                  <a:lnTo>
                    <a:pt x="1128522" y="170053"/>
                  </a:lnTo>
                  <a:close/>
                </a:path>
                <a:path w="7309484" h="4954270">
                  <a:moveTo>
                    <a:pt x="1148969" y="4758182"/>
                  </a:moveTo>
                  <a:lnTo>
                    <a:pt x="1064006" y="4765116"/>
                  </a:lnTo>
                  <a:lnTo>
                    <a:pt x="1076998" y="4786554"/>
                  </a:lnTo>
                  <a:lnTo>
                    <a:pt x="1066292" y="4792637"/>
                  </a:lnTo>
                  <a:lnTo>
                    <a:pt x="1078865" y="4814709"/>
                  </a:lnTo>
                  <a:lnTo>
                    <a:pt x="1090142" y="4808258"/>
                  </a:lnTo>
                  <a:lnTo>
                    <a:pt x="1103503" y="4830280"/>
                  </a:lnTo>
                  <a:lnTo>
                    <a:pt x="1135151" y="4780077"/>
                  </a:lnTo>
                  <a:lnTo>
                    <a:pt x="1148969" y="4758182"/>
                  </a:lnTo>
                  <a:close/>
                </a:path>
                <a:path w="7309484" h="4954270">
                  <a:moveTo>
                    <a:pt x="1171194" y="198501"/>
                  </a:moveTo>
                  <a:lnTo>
                    <a:pt x="1150239" y="184023"/>
                  </a:lnTo>
                  <a:lnTo>
                    <a:pt x="1135888" y="204978"/>
                  </a:lnTo>
                  <a:lnTo>
                    <a:pt x="1156843" y="219329"/>
                  </a:lnTo>
                  <a:lnTo>
                    <a:pt x="1171194" y="198501"/>
                  </a:lnTo>
                  <a:close/>
                </a:path>
                <a:path w="7309484" h="4954270">
                  <a:moveTo>
                    <a:pt x="1212850" y="229235"/>
                  </a:moveTo>
                  <a:lnTo>
                    <a:pt x="1209421" y="226568"/>
                  </a:lnTo>
                  <a:lnTo>
                    <a:pt x="1192149" y="213614"/>
                  </a:lnTo>
                  <a:lnTo>
                    <a:pt x="1177036" y="234061"/>
                  </a:lnTo>
                  <a:lnTo>
                    <a:pt x="1194054" y="246761"/>
                  </a:lnTo>
                  <a:lnTo>
                    <a:pt x="1193673" y="246507"/>
                  </a:lnTo>
                  <a:lnTo>
                    <a:pt x="1194003" y="246761"/>
                  </a:lnTo>
                  <a:lnTo>
                    <a:pt x="1196975" y="249047"/>
                  </a:lnTo>
                  <a:lnTo>
                    <a:pt x="1212850" y="229235"/>
                  </a:lnTo>
                  <a:close/>
                </a:path>
                <a:path w="7309484" h="4954270">
                  <a:moveTo>
                    <a:pt x="1290955" y="314325"/>
                  </a:moveTo>
                  <a:lnTo>
                    <a:pt x="1278026" y="281051"/>
                  </a:lnTo>
                  <a:lnTo>
                    <a:pt x="1260094" y="234823"/>
                  </a:lnTo>
                  <a:lnTo>
                    <a:pt x="1242987" y="253669"/>
                  </a:lnTo>
                  <a:lnTo>
                    <a:pt x="1240663" y="251587"/>
                  </a:lnTo>
                  <a:lnTo>
                    <a:pt x="1232662" y="245110"/>
                  </a:lnTo>
                  <a:lnTo>
                    <a:pt x="1216787" y="264922"/>
                  </a:lnTo>
                  <a:lnTo>
                    <a:pt x="1223899" y="270637"/>
                  </a:lnTo>
                  <a:lnTo>
                    <a:pt x="1224457" y="271145"/>
                  </a:lnTo>
                  <a:lnTo>
                    <a:pt x="1225918" y="272465"/>
                  </a:lnTo>
                  <a:lnTo>
                    <a:pt x="1208913" y="291211"/>
                  </a:lnTo>
                  <a:lnTo>
                    <a:pt x="1290955" y="314325"/>
                  </a:lnTo>
                  <a:close/>
                </a:path>
                <a:path w="7309484" h="4954270">
                  <a:moveTo>
                    <a:pt x="5997829" y="354330"/>
                  </a:moveTo>
                  <a:lnTo>
                    <a:pt x="5975350" y="342646"/>
                  </a:lnTo>
                  <a:lnTo>
                    <a:pt x="5971667" y="349631"/>
                  </a:lnTo>
                  <a:lnTo>
                    <a:pt x="5964174" y="366014"/>
                  </a:lnTo>
                  <a:lnTo>
                    <a:pt x="5987161" y="376682"/>
                  </a:lnTo>
                  <a:lnTo>
                    <a:pt x="5994412" y="360934"/>
                  </a:lnTo>
                  <a:lnTo>
                    <a:pt x="5994514" y="360718"/>
                  </a:lnTo>
                  <a:lnTo>
                    <a:pt x="5997829" y="354330"/>
                  </a:lnTo>
                  <a:close/>
                </a:path>
                <a:path w="7309484" h="4954270">
                  <a:moveTo>
                    <a:pt x="6022213" y="4677638"/>
                  </a:moveTo>
                  <a:lnTo>
                    <a:pt x="6019812" y="4671936"/>
                  </a:lnTo>
                  <a:lnTo>
                    <a:pt x="6019724" y="4671746"/>
                  </a:lnTo>
                  <a:lnTo>
                    <a:pt x="6019571" y="4671301"/>
                  </a:lnTo>
                  <a:lnTo>
                    <a:pt x="6014720" y="4657649"/>
                  </a:lnTo>
                  <a:lnTo>
                    <a:pt x="6014974" y="4658296"/>
                  </a:lnTo>
                  <a:lnTo>
                    <a:pt x="6014771" y="4657649"/>
                  </a:lnTo>
                  <a:lnTo>
                    <a:pt x="6013958" y="4655045"/>
                  </a:lnTo>
                  <a:lnTo>
                    <a:pt x="5989574" y="4662221"/>
                  </a:lnTo>
                  <a:lnTo>
                    <a:pt x="5990717" y="4665789"/>
                  </a:lnTo>
                  <a:lnTo>
                    <a:pt x="5995924" y="4680724"/>
                  </a:lnTo>
                  <a:lnTo>
                    <a:pt x="5998718" y="4687367"/>
                  </a:lnTo>
                  <a:lnTo>
                    <a:pt x="6022213" y="4677638"/>
                  </a:lnTo>
                  <a:close/>
                </a:path>
                <a:path w="7309484" h="4954270">
                  <a:moveTo>
                    <a:pt x="6022467" y="311023"/>
                  </a:moveTo>
                  <a:lnTo>
                    <a:pt x="6000877" y="297561"/>
                  </a:lnTo>
                  <a:lnTo>
                    <a:pt x="5992749" y="310769"/>
                  </a:lnTo>
                  <a:lnTo>
                    <a:pt x="5987542" y="319913"/>
                  </a:lnTo>
                  <a:lnTo>
                    <a:pt x="6009640" y="332359"/>
                  </a:lnTo>
                  <a:lnTo>
                    <a:pt x="6014428" y="323977"/>
                  </a:lnTo>
                  <a:lnTo>
                    <a:pt x="6014720" y="323469"/>
                  </a:lnTo>
                  <a:lnTo>
                    <a:pt x="6014339" y="323977"/>
                  </a:lnTo>
                  <a:lnTo>
                    <a:pt x="6022467" y="311023"/>
                  </a:lnTo>
                  <a:close/>
                </a:path>
                <a:path w="7309484" h="4954270">
                  <a:moveTo>
                    <a:pt x="6044438" y="4721098"/>
                  </a:moveTo>
                  <a:lnTo>
                    <a:pt x="6038545" y="4711395"/>
                  </a:lnTo>
                  <a:lnTo>
                    <a:pt x="6038215" y="4710849"/>
                  </a:lnTo>
                  <a:lnTo>
                    <a:pt x="6038469" y="4711395"/>
                  </a:lnTo>
                  <a:lnTo>
                    <a:pt x="6032119" y="4699584"/>
                  </a:lnTo>
                  <a:lnTo>
                    <a:pt x="6009767" y="4711636"/>
                  </a:lnTo>
                  <a:lnTo>
                    <a:pt x="6016244" y="4723714"/>
                  </a:lnTo>
                  <a:lnTo>
                    <a:pt x="6022594" y="4734242"/>
                  </a:lnTo>
                  <a:lnTo>
                    <a:pt x="6044438" y="4721098"/>
                  </a:lnTo>
                  <a:close/>
                </a:path>
                <a:path w="7309484" h="4954270">
                  <a:moveTo>
                    <a:pt x="6050661" y="270764"/>
                  </a:moveTo>
                  <a:lnTo>
                    <a:pt x="6030976" y="254762"/>
                  </a:lnTo>
                  <a:lnTo>
                    <a:pt x="6029960" y="255905"/>
                  </a:lnTo>
                  <a:lnTo>
                    <a:pt x="6016752" y="273812"/>
                  </a:lnTo>
                  <a:lnTo>
                    <a:pt x="6015228" y="276098"/>
                  </a:lnTo>
                  <a:lnTo>
                    <a:pt x="6036310" y="290322"/>
                  </a:lnTo>
                  <a:lnTo>
                    <a:pt x="6037440" y="288671"/>
                  </a:lnTo>
                  <a:lnTo>
                    <a:pt x="6037707" y="288290"/>
                  </a:lnTo>
                  <a:lnTo>
                    <a:pt x="6037326" y="288671"/>
                  </a:lnTo>
                  <a:lnTo>
                    <a:pt x="6049988" y="271653"/>
                  </a:lnTo>
                  <a:lnTo>
                    <a:pt x="6050280" y="271272"/>
                  </a:lnTo>
                  <a:lnTo>
                    <a:pt x="6049899" y="271653"/>
                  </a:lnTo>
                  <a:lnTo>
                    <a:pt x="6050661" y="270764"/>
                  </a:lnTo>
                  <a:close/>
                </a:path>
                <a:path w="7309484" h="4954270">
                  <a:moveTo>
                    <a:pt x="6063259" y="4748212"/>
                  </a:moveTo>
                  <a:lnTo>
                    <a:pt x="6063119" y="4748022"/>
                  </a:lnTo>
                  <a:lnTo>
                    <a:pt x="6063259" y="4748212"/>
                  </a:lnTo>
                  <a:close/>
                </a:path>
                <a:path w="7309484" h="4954270">
                  <a:moveTo>
                    <a:pt x="6073267" y="4760315"/>
                  </a:moveTo>
                  <a:lnTo>
                    <a:pt x="6072911" y="4759896"/>
                  </a:lnTo>
                  <a:lnTo>
                    <a:pt x="6063513" y="4748517"/>
                  </a:lnTo>
                  <a:lnTo>
                    <a:pt x="6063259" y="4748212"/>
                  </a:lnTo>
                  <a:lnTo>
                    <a:pt x="6063488" y="4748517"/>
                  </a:lnTo>
                  <a:lnTo>
                    <a:pt x="6063107" y="4748022"/>
                  </a:lnTo>
                  <a:lnTo>
                    <a:pt x="6058027" y="4741088"/>
                  </a:lnTo>
                  <a:lnTo>
                    <a:pt x="6037580" y="4756226"/>
                  </a:lnTo>
                  <a:lnTo>
                    <a:pt x="6043295" y="4763909"/>
                  </a:lnTo>
                  <a:lnTo>
                    <a:pt x="6053836" y="4776648"/>
                  </a:lnTo>
                  <a:lnTo>
                    <a:pt x="6054090" y="4777041"/>
                  </a:lnTo>
                  <a:lnTo>
                    <a:pt x="6073013" y="4760074"/>
                  </a:lnTo>
                  <a:lnTo>
                    <a:pt x="6073267" y="4760315"/>
                  </a:lnTo>
                  <a:close/>
                </a:path>
                <a:path w="7309484" h="4954270">
                  <a:moveTo>
                    <a:pt x="6083046" y="232918"/>
                  </a:moveTo>
                  <a:lnTo>
                    <a:pt x="6064631" y="215392"/>
                  </a:lnTo>
                  <a:lnTo>
                    <a:pt x="6058535" y="221996"/>
                  </a:lnTo>
                  <a:lnTo>
                    <a:pt x="6047359" y="234696"/>
                  </a:lnTo>
                  <a:lnTo>
                    <a:pt x="6066536" y="251460"/>
                  </a:lnTo>
                  <a:lnTo>
                    <a:pt x="6077128" y="239141"/>
                  </a:lnTo>
                  <a:lnTo>
                    <a:pt x="6077458" y="238760"/>
                  </a:lnTo>
                  <a:lnTo>
                    <a:pt x="6077077" y="239141"/>
                  </a:lnTo>
                  <a:lnTo>
                    <a:pt x="6083046" y="232918"/>
                  </a:lnTo>
                  <a:close/>
                </a:path>
                <a:path w="7309484" h="4954270">
                  <a:moveTo>
                    <a:pt x="6107557" y="4794897"/>
                  </a:moveTo>
                  <a:lnTo>
                    <a:pt x="6105906" y="4793539"/>
                  </a:lnTo>
                  <a:lnTo>
                    <a:pt x="6106414" y="4793932"/>
                  </a:lnTo>
                  <a:lnTo>
                    <a:pt x="6105982" y="4793539"/>
                  </a:lnTo>
                  <a:lnTo>
                    <a:pt x="6094222" y="4782693"/>
                  </a:lnTo>
                  <a:lnTo>
                    <a:pt x="6094730" y="4783099"/>
                  </a:lnTo>
                  <a:lnTo>
                    <a:pt x="6094323" y="4782693"/>
                  </a:lnTo>
                  <a:lnTo>
                    <a:pt x="6089904" y="4778260"/>
                  </a:lnTo>
                  <a:lnTo>
                    <a:pt x="6071870" y="4796066"/>
                  </a:lnTo>
                  <a:lnTo>
                    <a:pt x="6076823" y="4801120"/>
                  </a:lnTo>
                  <a:lnTo>
                    <a:pt x="6089269" y="4812741"/>
                  </a:lnTo>
                  <a:lnTo>
                    <a:pt x="6091174" y="4814303"/>
                  </a:lnTo>
                  <a:lnTo>
                    <a:pt x="6107557" y="4794897"/>
                  </a:lnTo>
                  <a:close/>
                </a:path>
                <a:path w="7309484" h="4954270">
                  <a:moveTo>
                    <a:pt x="6118733" y="198120"/>
                  </a:moveTo>
                  <a:lnTo>
                    <a:pt x="6101715" y="179324"/>
                  </a:lnTo>
                  <a:lnTo>
                    <a:pt x="6089904" y="189992"/>
                  </a:lnTo>
                  <a:lnTo>
                    <a:pt x="6082792" y="196977"/>
                  </a:lnTo>
                  <a:lnTo>
                    <a:pt x="6100572" y="215138"/>
                  </a:lnTo>
                  <a:lnTo>
                    <a:pt x="6107036" y="208673"/>
                  </a:lnTo>
                  <a:lnTo>
                    <a:pt x="6107468" y="208280"/>
                  </a:lnTo>
                  <a:lnTo>
                    <a:pt x="6118733" y="198120"/>
                  </a:lnTo>
                  <a:close/>
                </a:path>
                <a:path w="7309484" h="4954270">
                  <a:moveTo>
                    <a:pt x="6146419" y="4825136"/>
                  </a:moveTo>
                  <a:lnTo>
                    <a:pt x="6145428" y="4824463"/>
                  </a:lnTo>
                  <a:lnTo>
                    <a:pt x="6131865" y="4814684"/>
                  </a:lnTo>
                  <a:lnTo>
                    <a:pt x="6131433" y="4814367"/>
                  </a:lnTo>
                  <a:lnTo>
                    <a:pt x="6131814" y="4814684"/>
                  </a:lnTo>
                  <a:lnTo>
                    <a:pt x="6126861" y="4810722"/>
                  </a:lnTo>
                  <a:lnTo>
                    <a:pt x="6111113" y="4830686"/>
                  </a:lnTo>
                  <a:lnTo>
                    <a:pt x="6116320" y="4834814"/>
                  </a:lnTo>
                  <a:lnTo>
                    <a:pt x="6130798" y="4845202"/>
                  </a:lnTo>
                  <a:lnTo>
                    <a:pt x="6132449" y="4846294"/>
                  </a:lnTo>
                  <a:lnTo>
                    <a:pt x="6146419" y="4825136"/>
                  </a:lnTo>
                  <a:close/>
                </a:path>
                <a:path w="7309484" h="4954270">
                  <a:moveTo>
                    <a:pt x="6157214" y="166497"/>
                  </a:moveTo>
                  <a:lnTo>
                    <a:pt x="6141720" y="146431"/>
                  </a:lnTo>
                  <a:lnTo>
                    <a:pt x="6124067" y="160147"/>
                  </a:lnTo>
                  <a:lnTo>
                    <a:pt x="6121273" y="162433"/>
                  </a:lnTo>
                  <a:lnTo>
                    <a:pt x="6137656" y="181864"/>
                  </a:lnTo>
                  <a:lnTo>
                    <a:pt x="6139866" y="180086"/>
                  </a:lnTo>
                  <a:lnTo>
                    <a:pt x="6140196" y="179832"/>
                  </a:lnTo>
                  <a:lnTo>
                    <a:pt x="6139815" y="180086"/>
                  </a:lnTo>
                  <a:lnTo>
                    <a:pt x="6157214" y="166497"/>
                  </a:lnTo>
                  <a:close/>
                </a:path>
                <a:path w="7309484" h="4954270">
                  <a:moveTo>
                    <a:pt x="6188710" y="4850879"/>
                  </a:moveTo>
                  <a:lnTo>
                    <a:pt x="6183515" y="4848149"/>
                  </a:lnTo>
                  <a:lnTo>
                    <a:pt x="6183376" y="4848085"/>
                  </a:lnTo>
                  <a:lnTo>
                    <a:pt x="6183223" y="4848009"/>
                  </a:lnTo>
                  <a:lnTo>
                    <a:pt x="6182919" y="4847806"/>
                  </a:lnTo>
                  <a:lnTo>
                    <a:pt x="6167374" y="4838509"/>
                  </a:lnTo>
                  <a:lnTo>
                    <a:pt x="6154293" y="4860302"/>
                  </a:lnTo>
                  <a:lnTo>
                    <a:pt x="6170803" y="4870132"/>
                  </a:lnTo>
                  <a:lnTo>
                    <a:pt x="6176899" y="4873371"/>
                  </a:lnTo>
                  <a:lnTo>
                    <a:pt x="6188710" y="4850879"/>
                  </a:lnTo>
                  <a:close/>
                </a:path>
                <a:path w="7309484" h="4954270">
                  <a:moveTo>
                    <a:pt x="6198108" y="138684"/>
                  </a:moveTo>
                  <a:lnTo>
                    <a:pt x="6184773" y="117094"/>
                  </a:lnTo>
                  <a:lnTo>
                    <a:pt x="6180074" y="119888"/>
                  </a:lnTo>
                  <a:lnTo>
                    <a:pt x="6163183" y="131191"/>
                  </a:lnTo>
                  <a:lnTo>
                    <a:pt x="6177153" y="152273"/>
                  </a:lnTo>
                  <a:lnTo>
                    <a:pt x="6193536" y="141478"/>
                  </a:lnTo>
                  <a:lnTo>
                    <a:pt x="6193942" y="141224"/>
                  </a:lnTo>
                  <a:lnTo>
                    <a:pt x="6198108" y="138684"/>
                  </a:lnTo>
                  <a:close/>
                </a:path>
                <a:path w="7309484" h="4954270">
                  <a:moveTo>
                    <a:pt x="6233795" y="4872799"/>
                  </a:moveTo>
                  <a:lnTo>
                    <a:pt x="6210681" y="4862207"/>
                  </a:lnTo>
                  <a:lnTo>
                    <a:pt x="6200140" y="4885296"/>
                  </a:lnTo>
                  <a:lnTo>
                    <a:pt x="6223127" y="4895888"/>
                  </a:lnTo>
                  <a:lnTo>
                    <a:pt x="6233795" y="4872799"/>
                  </a:lnTo>
                  <a:close/>
                </a:path>
                <a:path w="7309484" h="4954270">
                  <a:moveTo>
                    <a:pt x="6241542" y="113792"/>
                  </a:moveTo>
                  <a:lnTo>
                    <a:pt x="6229350" y="91440"/>
                  </a:lnTo>
                  <a:lnTo>
                    <a:pt x="6207125" y="103759"/>
                  </a:lnTo>
                  <a:lnTo>
                    <a:pt x="6219317" y="125984"/>
                  </a:lnTo>
                  <a:lnTo>
                    <a:pt x="6241542" y="113792"/>
                  </a:lnTo>
                  <a:close/>
                </a:path>
                <a:path w="7309484" h="4954270">
                  <a:moveTo>
                    <a:pt x="6280150" y="4890173"/>
                  </a:moveTo>
                  <a:lnTo>
                    <a:pt x="6260668" y="4883442"/>
                  </a:lnTo>
                  <a:lnTo>
                    <a:pt x="6260249" y="4883315"/>
                  </a:lnTo>
                  <a:lnTo>
                    <a:pt x="6260084" y="4883251"/>
                  </a:lnTo>
                  <a:lnTo>
                    <a:pt x="6256782" y="4881918"/>
                  </a:lnTo>
                  <a:lnTo>
                    <a:pt x="6247384" y="4905527"/>
                  </a:lnTo>
                  <a:lnTo>
                    <a:pt x="6251448" y="4907165"/>
                  </a:lnTo>
                  <a:lnTo>
                    <a:pt x="6271895" y="4914189"/>
                  </a:lnTo>
                  <a:lnTo>
                    <a:pt x="6280150" y="4890173"/>
                  </a:lnTo>
                  <a:close/>
                </a:path>
                <a:path w="7309484" h="4954270">
                  <a:moveTo>
                    <a:pt x="6286373" y="92710"/>
                  </a:moveTo>
                  <a:lnTo>
                    <a:pt x="6276467" y="69215"/>
                  </a:lnTo>
                  <a:lnTo>
                    <a:pt x="6264910" y="74168"/>
                  </a:lnTo>
                  <a:lnTo>
                    <a:pt x="6252718" y="80010"/>
                  </a:lnTo>
                  <a:lnTo>
                    <a:pt x="6263767" y="102870"/>
                  </a:lnTo>
                  <a:lnTo>
                    <a:pt x="6275171" y="97409"/>
                  </a:lnTo>
                  <a:lnTo>
                    <a:pt x="6275705" y="97155"/>
                  </a:lnTo>
                  <a:lnTo>
                    <a:pt x="6286373" y="92710"/>
                  </a:lnTo>
                  <a:close/>
                </a:path>
                <a:path w="7309484" h="4954270">
                  <a:moveTo>
                    <a:pt x="6327775" y="4904092"/>
                  </a:moveTo>
                  <a:lnTo>
                    <a:pt x="6316827" y="4901362"/>
                  </a:lnTo>
                  <a:lnTo>
                    <a:pt x="6316218" y="4901209"/>
                  </a:lnTo>
                  <a:lnTo>
                    <a:pt x="6316726" y="4901362"/>
                  </a:lnTo>
                  <a:lnTo>
                    <a:pt x="6303899" y="4897552"/>
                  </a:lnTo>
                  <a:lnTo>
                    <a:pt x="6296660" y="4921910"/>
                  </a:lnTo>
                  <a:lnTo>
                    <a:pt x="6309868" y="4925796"/>
                  </a:lnTo>
                  <a:lnTo>
                    <a:pt x="6321679" y="4928743"/>
                  </a:lnTo>
                  <a:lnTo>
                    <a:pt x="6327775" y="4904092"/>
                  </a:lnTo>
                  <a:close/>
                </a:path>
                <a:path w="7309484" h="4954270">
                  <a:moveTo>
                    <a:pt x="6333109" y="74549"/>
                  </a:moveTo>
                  <a:lnTo>
                    <a:pt x="6324473" y="50673"/>
                  </a:lnTo>
                  <a:lnTo>
                    <a:pt x="6300597" y="59309"/>
                  </a:lnTo>
                  <a:lnTo>
                    <a:pt x="6309106" y="83185"/>
                  </a:lnTo>
                  <a:lnTo>
                    <a:pt x="6333109" y="74549"/>
                  </a:lnTo>
                  <a:close/>
                </a:path>
                <a:path w="7309484" h="4954270">
                  <a:moveTo>
                    <a:pt x="6376416" y="4914836"/>
                  </a:moveTo>
                  <a:lnTo>
                    <a:pt x="6376263" y="4914811"/>
                  </a:lnTo>
                  <a:lnTo>
                    <a:pt x="6375781" y="4914722"/>
                  </a:lnTo>
                  <a:lnTo>
                    <a:pt x="6376162" y="4914811"/>
                  </a:lnTo>
                  <a:lnTo>
                    <a:pt x="6352032" y="4909845"/>
                  </a:lnTo>
                  <a:lnTo>
                    <a:pt x="6346952" y="4934724"/>
                  </a:lnTo>
                  <a:lnTo>
                    <a:pt x="6371336" y="4939741"/>
                  </a:lnTo>
                  <a:lnTo>
                    <a:pt x="6372352" y="4939906"/>
                  </a:lnTo>
                  <a:lnTo>
                    <a:pt x="6376416" y="4914836"/>
                  </a:lnTo>
                  <a:close/>
                </a:path>
                <a:path w="7309484" h="4954270">
                  <a:moveTo>
                    <a:pt x="6380353" y="60071"/>
                  </a:moveTo>
                  <a:lnTo>
                    <a:pt x="6374257" y="35433"/>
                  </a:lnTo>
                  <a:lnTo>
                    <a:pt x="6368288" y="36830"/>
                  </a:lnTo>
                  <a:lnTo>
                    <a:pt x="6349238" y="42672"/>
                  </a:lnTo>
                  <a:lnTo>
                    <a:pt x="6356604" y="66929"/>
                  </a:lnTo>
                  <a:lnTo>
                    <a:pt x="6375400" y="61214"/>
                  </a:lnTo>
                  <a:lnTo>
                    <a:pt x="6374765" y="61468"/>
                  </a:lnTo>
                  <a:lnTo>
                    <a:pt x="6375781" y="61214"/>
                  </a:lnTo>
                  <a:lnTo>
                    <a:pt x="6380353" y="60071"/>
                  </a:lnTo>
                  <a:close/>
                </a:path>
                <a:path w="7309484" h="4954270">
                  <a:moveTo>
                    <a:pt x="6426200" y="4922266"/>
                  </a:moveTo>
                  <a:lnTo>
                    <a:pt x="6407112" y="4919865"/>
                  </a:lnTo>
                  <a:lnTo>
                    <a:pt x="6406667" y="4919815"/>
                  </a:lnTo>
                  <a:lnTo>
                    <a:pt x="6406540" y="4919789"/>
                  </a:lnTo>
                  <a:lnTo>
                    <a:pt x="6401435" y="4918964"/>
                  </a:lnTo>
                  <a:lnTo>
                    <a:pt x="6397371" y="4944021"/>
                  </a:lnTo>
                  <a:lnTo>
                    <a:pt x="6403086" y="4944961"/>
                  </a:lnTo>
                  <a:lnTo>
                    <a:pt x="6423025" y="4947475"/>
                  </a:lnTo>
                  <a:lnTo>
                    <a:pt x="6426200" y="4922266"/>
                  </a:lnTo>
                  <a:close/>
                </a:path>
                <a:path w="7309484" h="4954270">
                  <a:moveTo>
                    <a:pt x="6429248" y="48641"/>
                  </a:moveTo>
                  <a:lnTo>
                    <a:pt x="6424295" y="23749"/>
                  </a:lnTo>
                  <a:lnTo>
                    <a:pt x="6403975" y="27813"/>
                  </a:lnTo>
                  <a:lnTo>
                    <a:pt x="6398768" y="29210"/>
                  </a:lnTo>
                  <a:lnTo>
                    <a:pt x="6404991" y="53848"/>
                  </a:lnTo>
                  <a:lnTo>
                    <a:pt x="6409449" y="52705"/>
                  </a:lnTo>
                  <a:lnTo>
                    <a:pt x="6409944" y="52578"/>
                  </a:lnTo>
                  <a:lnTo>
                    <a:pt x="6429248" y="48641"/>
                  </a:lnTo>
                  <a:close/>
                </a:path>
                <a:path w="7309484" h="4954270">
                  <a:moveTo>
                    <a:pt x="6475857" y="4926889"/>
                  </a:moveTo>
                  <a:lnTo>
                    <a:pt x="6469761" y="4926571"/>
                  </a:lnTo>
                  <a:lnTo>
                    <a:pt x="6470269" y="4926596"/>
                  </a:lnTo>
                  <a:lnTo>
                    <a:pt x="6469977" y="4926571"/>
                  </a:lnTo>
                  <a:lnTo>
                    <a:pt x="6450965" y="4924907"/>
                  </a:lnTo>
                  <a:lnTo>
                    <a:pt x="6448679" y="4950206"/>
                  </a:lnTo>
                  <a:lnTo>
                    <a:pt x="6468237" y="4951920"/>
                  </a:lnTo>
                  <a:lnTo>
                    <a:pt x="6474460" y="4952250"/>
                  </a:lnTo>
                  <a:lnTo>
                    <a:pt x="6475857" y="4926889"/>
                  </a:lnTo>
                  <a:close/>
                </a:path>
                <a:path w="7309484" h="4954270">
                  <a:moveTo>
                    <a:pt x="6478778" y="40386"/>
                  </a:moveTo>
                  <a:lnTo>
                    <a:pt x="6474968" y="15240"/>
                  </a:lnTo>
                  <a:lnTo>
                    <a:pt x="6449822" y="19050"/>
                  </a:lnTo>
                  <a:lnTo>
                    <a:pt x="6453632" y="44196"/>
                  </a:lnTo>
                  <a:lnTo>
                    <a:pt x="6478778" y="40386"/>
                  </a:lnTo>
                  <a:close/>
                </a:path>
                <a:path w="7309484" h="4954270">
                  <a:moveTo>
                    <a:pt x="6526149" y="4928755"/>
                  </a:moveTo>
                  <a:lnTo>
                    <a:pt x="6502895" y="4928286"/>
                  </a:lnTo>
                  <a:lnTo>
                    <a:pt x="6502654" y="4928286"/>
                  </a:lnTo>
                  <a:lnTo>
                    <a:pt x="6502501" y="4928286"/>
                  </a:lnTo>
                  <a:lnTo>
                    <a:pt x="6502273" y="4928273"/>
                  </a:lnTo>
                  <a:lnTo>
                    <a:pt x="6501257" y="4928209"/>
                  </a:lnTo>
                  <a:lnTo>
                    <a:pt x="6499860" y="4953571"/>
                  </a:lnTo>
                  <a:lnTo>
                    <a:pt x="6501511" y="4953660"/>
                  </a:lnTo>
                  <a:lnTo>
                    <a:pt x="6525641" y="4954143"/>
                  </a:lnTo>
                  <a:lnTo>
                    <a:pt x="6526149" y="4928755"/>
                  </a:lnTo>
                  <a:close/>
                </a:path>
                <a:path w="7309484" h="4954270">
                  <a:moveTo>
                    <a:pt x="6528181" y="35433"/>
                  </a:moveTo>
                  <a:lnTo>
                    <a:pt x="6526657" y="10033"/>
                  </a:lnTo>
                  <a:lnTo>
                    <a:pt x="6514338" y="10795"/>
                  </a:lnTo>
                  <a:lnTo>
                    <a:pt x="6500749" y="12319"/>
                  </a:lnTo>
                  <a:lnTo>
                    <a:pt x="6503416" y="37592"/>
                  </a:lnTo>
                  <a:lnTo>
                    <a:pt x="6516751" y="36068"/>
                  </a:lnTo>
                  <a:lnTo>
                    <a:pt x="6516116" y="36195"/>
                  </a:lnTo>
                  <a:lnTo>
                    <a:pt x="6518122" y="36068"/>
                  </a:lnTo>
                  <a:lnTo>
                    <a:pt x="6528181" y="35433"/>
                  </a:lnTo>
                  <a:close/>
                </a:path>
                <a:path w="7309484" h="4954270">
                  <a:moveTo>
                    <a:pt x="6576073" y="4928463"/>
                  </a:moveTo>
                  <a:lnTo>
                    <a:pt x="6576060" y="4928095"/>
                  </a:lnTo>
                  <a:lnTo>
                    <a:pt x="6568694" y="4928463"/>
                  </a:lnTo>
                  <a:lnTo>
                    <a:pt x="6576073" y="4928463"/>
                  </a:lnTo>
                  <a:close/>
                </a:path>
                <a:path w="7309484" h="4954270">
                  <a:moveTo>
                    <a:pt x="6577330" y="4953470"/>
                  </a:moveTo>
                  <a:lnTo>
                    <a:pt x="6576073" y="4928476"/>
                  </a:lnTo>
                  <a:lnTo>
                    <a:pt x="6568338" y="4928476"/>
                  </a:lnTo>
                  <a:lnTo>
                    <a:pt x="6551168" y="4928705"/>
                  </a:lnTo>
                  <a:lnTo>
                    <a:pt x="6551549" y="4954105"/>
                  </a:lnTo>
                  <a:lnTo>
                    <a:pt x="6569202" y="4953851"/>
                  </a:lnTo>
                  <a:lnTo>
                    <a:pt x="6577330" y="4953470"/>
                  </a:lnTo>
                  <a:close/>
                </a:path>
                <a:path w="7309484" h="4954270">
                  <a:moveTo>
                    <a:pt x="6578346" y="33401"/>
                  </a:moveTo>
                  <a:lnTo>
                    <a:pt x="6577838" y="8001"/>
                  </a:lnTo>
                  <a:lnTo>
                    <a:pt x="6552438" y="8509"/>
                  </a:lnTo>
                  <a:lnTo>
                    <a:pt x="6552946" y="33909"/>
                  </a:lnTo>
                  <a:lnTo>
                    <a:pt x="6578346" y="33401"/>
                  </a:lnTo>
                  <a:close/>
                </a:path>
                <a:path w="7309484" h="4954270">
                  <a:moveTo>
                    <a:pt x="6628384" y="4950193"/>
                  </a:moveTo>
                  <a:lnTo>
                    <a:pt x="6626504" y="4926850"/>
                  </a:lnTo>
                  <a:lnTo>
                    <a:pt x="6626352" y="4924869"/>
                  </a:lnTo>
                  <a:lnTo>
                    <a:pt x="6601968" y="4926850"/>
                  </a:lnTo>
                  <a:lnTo>
                    <a:pt x="6601841" y="4926863"/>
                  </a:lnTo>
                  <a:lnTo>
                    <a:pt x="6601587" y="4926876"/>
                  </a:lnTo>
                  <a:lnTo>
                    <a:pt x="6601460" y="4926876"/>
                  </a:lnTo>
                  <a:lnTo>
                    <a:pt x="6602730" y="4952250"/>
                  </a:lnTo>
                  <a:lnTo>
                    <a:pt x="6603492" y="4952212"/>
                  </a:lnTo>
                  <a:lnTo>
                    <a:pt x="6628384" y="4950193"/>
                  </a:lnTo>
                  <a:close/>
                </a:path>
                <a:path w="7309484" h="4954270">
                  <a:moveTo>
                    <a:pt x="6629781" y="8636"/>
                  </a:moveTo>
                  <a:lnTo>
                    <a:pt x="6627368" y="8509"/>
                  </a:lnTo>
                  <a:lnTo>
                    <a:pt x="6603746" y="8001"/>
                  </a:lnTo>
                  <a:lnTo>
                    <a:pt x="6603238" y="33401"/>
                  </a:lnTo>
                  <a:lnTo>
                    <a:pt x="6626606" y="33909"/>
                  </a:lnTo>
                  <a:lnTo>
                    <a:pt x="6625971" y="33909"/>
                  </a:lnTo>
                  <a:lnTo>
                    <a:pt x="6628130" y="34036"/>
                  </a:lnTo>
                  <a:lnTo>
                    <a:pt x="6629781" y="8636"/>
                  </a:lnTo>
                  <a:close/>
                </a:path>
                <a:path w="7309484" h="4954270">
                  <a:moveTo>
                    <a:pt x="6679692" y="4944643"/>
                  </a:moveTo>
                  <a:lnTo>
                    <a:pt x="6676263" y="4920437"/>
                  </a:lnTo>
                  <a:lnTo>
                    <a:pt x="6676136" y="4919497"/>
                  </a:lnTo>
                  <a:lnTo>
                    <a:pt x="6669151" y="4920488"/>
                  </a:lnTo>
                  <a:lnTo>
                    <a:pt x="6669659" y="4920437"/>
                  </a:lnTo>
                  <a:lnTo>
                    <a:pt x="6651371" y="4922418"/>
                  </a:lnTo>
                  <a:lnTo>
                    <a:pt x="6654038" y="4947678"/>
                  </a:lnTo>
                  <a:lnTo>
                    <a:pt x="6672580" y="4945659"/>
                  </a:lnTo>
                  <a:lnTo>
                    <a:pt x="6679692" y="4944643"/>
                  </a:lnTo>
                  <a:close/>
                </a:path>
                <a:path w="7309484" h="4954270">
                  <a:moveTo>
                    <a:pt x="6680835" y="12573"/>
                  </a:moveTo>
                  <a:lnTo>
                    <a:pt x="6665468" y="11049"/>
                  </a:lnTo>
                  <a:lnTo>
                    <a:pt x="6655054" y="10287"/>
                  </a:lnTo>
                  <a:lnTo>
                    <a:pt x="6653403" y="35687"/>
                  </a:lnTo>
                  <a:lnTo>
                    <a:pt x="6663563" y="36322"/>
                  </a:lnTo>
                  <a:lnTo>
                    <a:pt x="6663055" y="36322"/>
                  </a:lnTo>
                  <a:lnTo>
                    <a:pt x="6678295" y="37846"/>
                  </a:lnTo>
                  <a:lnTo>
                    <a:pt x="6680835" y="12573"/>
                  </a:lnTo>
                  <a:close/>
                </a:path>
                <a:path w="7309484" h="4954270">
                  <a:moveTo>
                    <a:pt x="6730238" y="4936718"/>
                  </a:moveTo>
                  <a:lnTo>
                    <a:pt x="6726593" y="4915598"/>
                  </a:lnTo>
                  <a:lnTo>
                    <a:pt x="6725920" y="4911687"/>
                  </a:lnTo>
                  <a:lnTo>
                    <a:pt x="6703187" y="4915598"/>
                  </a:lnTo>
                  <a:lnTo>
                    <a:pt x="6703441" y="4915535"/>
                  </a:lnTo>
                  <a:lnTo>
                    <a:pt x="6701282" y="4915865"/>
                  </a:lnTo>
                  <a:lnTo>
                    <a:pt x="6704838" y="4941011"/>
                  </a:lnTo>
                  <a:lnTo>
                    <a:pt x="6707251" y="4940655"/>
                  </a:lnTo>
                  <a:lnTo>
                    <a:pt x="6730238" y="4936718"/>
                  </a:lnTo>
                  <a:close/>
                </a:path>
                <a:path w="7309484" h="4954270">
                  <a:moveTo>
                    <a:pt x="6731762" y="19177"/>
                  </a:moveTo>
                  <a:lnTo>
                    <a:pt x="6706616" y="15494"/>
                  </a:lnTo>
                  <a:lnTo>
                    <a:pt x="6702933" y="40513"/>
                  </a:lnTo>
                  <a:lnTo>
                    <a:pt x="6728079" y="44323"/>
                  </a:lnTo>
                  <a:lnTo>
                    <a:pt x="6731762" y="19177"/>
                  </a:lnTo>
                  <a:close/>
                </a:path>
                <a:path w="7309484" h="4954270">
                  <a:moveTo>
                    <a:pt x="6780911" y="4926596"/>
                  </a:moveTo>
                  <a:lnTo>
                    <a:pt x="6774942" y="4901895"/>
                  </a:lnTo>
                  <a:lnTo>
                    <a:pt x="6771132" y="4902809"/>
                  </a:lnTo>
                  <a:lnTo>
                    <a:pt x="6771513" y="4902708"/>
                  </a:lnTo>
                  <a:lnTo>
                    <a:pt x="6771005" y="4902809"/>
                  </a:lnTo>
                  <a:lnTo>
                    <a:pt x="6750431" y="4907026"/>
                  </a:lnTo>
                  <a:lnTo>
                    <a:pt x="6755638" y="4931905"/>
                  </a:lnTo>
                  <a:lnTo>
                    <a:pt x="6776847" y="4927549"/>
                  </a:lnTo>
                  <a:lnTo>
                    <a:pt x="6780911" y="4926596"/>
                  </a:lnTo>
                  <a:close/>
                </a:path>
                <a:path w="7309484" h="4954270">
                  <a:moveTo>
                    <a:pt x="6782689" y="28321"/>
                  </a:moveTo>
                  <a:lnTo>
                    <a:pt x="6779641" y="27686"/>
                  </a:lnTo>
                  <a:lnTo>
                    <a:pt x="6757289" y="23495"/>
                  </a:lnTo>
                  <a:lnTo>
                    <a:pt x="6752717" y="48514"/>
                  </a:lnTo>
                  <a:lnTo>
                    <a:pt x="6774688" y="52578"/>
                  </a:lnTo>
                  <a:lnTo>
                    <a:pt x="6774180" y="52451"/>
                  </a:lnTo>
                  <a:lnTo>
                    <a:pt x="6777101" y="53086"/>
                  </a:lnTo>
                  <a:lnTo>
                    <a:pt x="6777241" y="52451"/>
                  </a:lnTo>
                  <a:lnTo>
                    <a:pt x="6782689" y="28321"/>
                  </a:lnTo>
                  <a:close/>
                </a:path>
                <a:path w="7309484" h="4954270">
                  <a:moveTo>
                    <a:pt x="6830441" y="4914163"/>
                  </a:moveTo>
                  <a:lnTo>
                    <a:pt x="6823837" y="4889627"/>
                  </a:lnTo>
                  <a:lnTo>
                    <a:pt x="6805041" y="4894694"/>
                  </a:lnTo>
                  <a:lnTo>
                    <a:pt x="6805295" y="4894618"/>
                  </a:lnTo>
                  <a:lnTo>
                    <a:pt x="6804965" y="4894694"/>
                  </a:lnTo>
                  <a:lnTo>
                    <a:pt x="6799580" y="4895977"/>
                  </a:lnTo>
                  <a:lnTo>
                    <a:pt x="6805549" y="4920678"/>
                  </a:lnTo>
                  <a:lnTo>
                    <a:pt x="6811391" y="4919269"/>
                  </a:lnTo>
                  <a:lnTo>
                    <a:pt x="6830441" y="4914163"/>
                  </a:lnTo>
                  <a:close/>
                </a:path>
                <a:path w="7309484" h="4954270">
                  <a:moveTo>
                    <a:pt x="6832600" y="40259"/>
                  </a:moveTo>
                  <a:lnTo>
                    <a:pt x="6817487" y="36195"/>
                  </a:lnTo>
                  <a:lnTo>
                    <a:pt x="6807454" y="33909"/>
                  </a:lnTo>
                  <a:lnTo>
                    <a:pt x="6801866" y="58674"/>
                  </a:lnTo>
                  <a:lnTo>
                    <a:pt x="6811200" y="60896"/>
                  </a:lnTo>
                  <a:lnTo>
                    <a:pt x="6811467" y="60960"/>
                  </a:lnTo>
                  <a:lnTo>
                    <a:pt x="6825996" y="64897"/>
                  </a:lnTo>
                  <a:lnTo>
                    <a:pt x="6827075" y="60833"/>
                  </a:lnTo>
                  <a:lnTo>
                    <a:pt x="6832600" y="40259"/>
                  </a:lnTo>
                  <a:close/>
                </a:path>
                <a:path w="7309484" h="4954270">
                  <a:moveTo>
                    <a:pt x="6879590" y="4899863"/>
                  </a:moveTo>
                  <a:lnTo>
                    <a:pt x="6872224" y="4875542"/>
                  </a:lnTo>
                  <a:lnTo>
                    <a:pt x="6847967" y="4882870"/>
                  </a:lnTo>
                  <a:lnTo>
                    <a:pt x="6855333" y="4907191"/>
                  </a:lnTo>
                  <a:lnTo>
                    <a:pt x="6879590" y="4899863"/>
                  </a:lnTo>
                  <a:close/>
                </a:path>
                <a:path w="7309484" h="4954270">
                  <a:moveTo>
                    <a:pt x="6881876" y="54737"/>
                  </a:moveTo>
                  <a:lnTo>
                    <a:pt x="6857619" y="47117"/>
                  </a:lnTo>
                  <a:lnTo>
                    <a:pt x="6849999" y="71374"/>
                  </a:lnTo>
                  <a:lnTo>
                    <a:pt x="6874256" y="78994"/>
                  </a:lnTo>
                  <a:lnTo>
                    <a:pt x="6881876" y="54737"/>
                  </a:lnTo>
                  <a:close/>
                </a:path>
                <a:path w="7309484" h="4954270">
                  <a:moveTo>
                    <a:pt x="6928358" y="4882908"/>
                  </a:moveTo>
                  <a:lnTo>
                    <a:pt x="6921386" y="4864265"/>
                  </a:lnTo>
                  <a:lnTo>
                    <a:pt x="6919468" y="4859109"/>
                  </a:lnTo>
                  <a:lnTo>
                    <a:pt x="6905244" y="4864392"/>
                  </a:lnTo>
                  <a:lnTo>
                    <a:pt x="6895973" y="4867554"/>
                  </a:lnTo>
                  <a:lnTo>
                    <a:pt x="6904101" y="4891608"/>
                  </a:lnTo>
                  <a:lnTo>
                    <a:pt x="6914007" y="4888268"/>
                  </a:lnTo>
                  <a:lnTo>
                    <a:pt x="6928358" y="4882908"/>
                  </a:lnTo>
                  <a:close/>
                </a:path>
                <a:path w="7309484" h="4954270">
                  <a:moveTo>
                    <a:pt x="6930771" y="71755"/>
                  </a:moveTo>
                  <a:lnTo>
                    <a:pt x="6929247" y="71120"/>
                  </a:lnTo>
                  <a:lnTo>
                    <a:pt x="6906387" y="62992"/>
                  </a:lnTo>
                  <a:lnTo>
                    <a:pt x="6897878" y="86995"/>
                  </a:lnTo>
                  <a:lnTo>
                    <a:pt x="6920103" y="94869"/>
                  </a:lnTo>
                  <a:lnTo>
                    <a:pt x="6920420" y="94996"/>
                  </a:lnTo>
                  <a:lnTo>
                    <a:pt x="6921373" y="95377"/>
                  </a:lnTo>
                  <a:lnTo>
                    <a:pt x="6930771" y="71755"/>
                  </a:lnTo>
                  <a:close/>
                </a:path>
                <a:path w="7309484" h="4954270">
                  <a:moveTo>
                    <a:pt x="6975983" y="4864189"/>
                  </a:moveTo>
                  <a:lnTo>
                    <a:pt x="6966331" y="4840668"/>
                  </a:lnTo>
                  <a:lnTo>
                    <a:pt x="6942836" y="4850244"/>
                  </a:lnTo>
                  <a:lnTo>
                    <a:pt x="6952488" y="4873764"/>
                  </a:lnTo>
                  <a:lnTo>
                    <a:pt x="6975983" y="4864189"/>
                  </a:lnTo>
                  <a:close/>
                </a:path>
                <a:path w="7309484" h="4954270">
                  <a:moveTo>
                    <a:pt x="6978142" y="91186"/>
                  </a:moveTo>
                  <a:lnTo>
                    <a:pt x="6965696" y="85725"/>
                  </a:lnTo>
                  <a:lnTo>
                    <a:pt x="6954393" y="81153"/>
                  </a:lnTo>
                  <a:lnTo>
                    <a:pt x="6944868" y="104775"/>
                  </a:lnTo>
                  <a:lnTo>
                    <a:pt x="6956044" y="109220"/>
                  </a:lnTo>
                  <a:lnTo>
                    <a:pt x="6955663" y="108966"/>
                  </a:lnTo>
                  <a:lnTo>
                    <a:pt x="6967855" y="114427"/>
                  </a:lnTo>
                  <a:lnTo>
                    <a:pt x="6970268" y="108966"/>
                  </a:lnTo>
                  <a:lnTo>
                    <a:pt x="6978142" y="91186"/>
                  </a:lnTo>
                  <a:close/>
                </a:path>
                <a:path w="7309484" h="4954270">
                  <a:moveTo>
                    <a:pt x="6991223" y="124841"/>
                  </a:moveTo>
                  <a:lnTo>
                    <a:pt x="6991096" y="124714"/>
                  </a:lnTo>
                  <a:lnTo>
                    <a:pt x="6990842" y="124587"/>
                  </a:lnTo>
                  <a:lnTo>
                    <a:pt x="6991223" y="124841"/>
                  </a:lnTo>
                  <a:close/>
                </a:path>
                <a:path w="7309484" h="4954270">
                  <a:moveTo>
                    <a:pt x="7023100" y="4842967"/>
                  </a:moveTo>
                  <a:lnTo>
                    <a:pt x="7014096" y="4824590"/>
                  </a:lnTo>
                  <a:lnTo>
                    <a:pt x="7011924" y="4820158"/>
                  </a:lnTo>
                  <a:lnTo>
                    <a:pt x="7002399" y="4824781"/>
                  </a:lnTo>
                  <a:lnTo>
                    <a:pt x="7002907" y="4824590"/>
                  </a:lnTo>
                  <a:lnTo>
                    <a:pt x="6989318" y="4830635"/>
                  </a:lnTo>
                  <a:lnTo>
                    <a:pt x="6999605" y="4853838"/>
                  </a:lnTo>
                  <a:lnTo>
                    <a:pt x="7013448" y="4847704"/>
                  </a:lnTo>
                  <a:lnTo>
                    <a:pt x="7023100" y="4842967"/>
                  </a:lnTo>
                  <a:close/>
                </a:path>
                <a:path w="7309484" h="4954270">
                  <a:moveTo>
                    <a:pt x="7024624" y="113030"/>
                  </a:moveTo>
                  <a:lnTo>
                    <a:pt x="7001764" y="101727"/>
                  </a:lnTo>
                  <a:lnTo>
                    <a:pt x="7001383" y="101600"/>
                  </a:lnTo>
                  <a:lnTo>
                    <a:pt x="6991096" y="124714"/>
                  </a:lnTo>
                  <a:lnTo>
                    <a:pt x="7013448" y="135763"/>
                  </a:lnTo>
                  <a:lnTo>
                    <a:pt x="7024624" y="113030"/>
                  </a:lnTo>
                  <a:close/>
                </a:path>
                <a:path w="7309484" h="4954270">
                  <a:moveTo>
                    <a:pt x="7068693" y="4819828"/>
                  </a:moveTo>
                  <a:lnTo>
                    <a:pt x="7056882" y="4797336"/>
                  </a:lnTo>
                  <a:lnTo>
                    <a:pt x="7034403" y="4809134"/>
                  </a:lnTo>
                  <a:lnTo>
                    <a:pt x="7046214" y="4831626"/>
                  </a:lnTo>
                  <a:lnTo>
                    <a:pt x="7068693" y="4819828"/>
                  </a:lnTo>
                  <a:close/>
                </a:path>
                <a:path w="7309484" h="4954270">
                  <a:moveTo>
                    <a:pt x="7069963" y="137033"/>
                  </a:moveTo>
                  <a:lnTo>
                    <a:pt x="7047611" y="124841"/>
                  </a:lnTo>
                  <a:lnTo>
                    <a:pt x="7035546" y="147193"/>
                  </a:lnTo>
                  <a:lnTo>
                    <a:pt x="7057898" y="159258"/>
                  </a:lnTo>
                  <a:lnTo>
                    <a:pt x="7069963" y="137033"/>
                  </a:lnTo>
                  <a:close/>
                </a:path>
                <a:path w="7309484" h="4954270">
                  <a:moveTo>
                    <a:pt x="7114286" y="163703"/>
                  </a:moveTo>
                  <a:lnTo>
                    <a:pt x="7106031" y="158369"/>
                  </a:lnTo>
                  <a:lnTo>
                    <a:pt x="7092315" y="150114"/>
                  </a:lnTo>
                  <a:lnTo>
                    <a:pt x="7079234" y="171958"/>
                  </a:lnTo>
                  <a:lnTo>
                    <a:pt x="7092823" y="180086"/>
                  </a:lnTo>
                  <a:lnTo>
                    <a:pt x="7100443" y="185039"/>
                  </a:lnTo>
                  <a:lnTo>
                    <a:pt x="7103821" y="179832"/>
                  </a:lnTo>
                  <a:lnTo>
                    <a:pt x="7114286" y="163703"/>
                  </a:lnTo>
                  <a:close/>
                </a:path>
                <a:path w="7309484" h="4954270">
                  <a:moveTo>
                    <a:pt x="7156831" y="192532"/>
                  </a:moveTo>
                  <a:lnTo>
                    <a:pt x="7139432" y="180086"/>
                  </a:lnTo>
                  <a:lnTo>
                    <a:pt x="7135622" y="177546"/>
                  </a:lnTo>
                  <a:lnTo>
                    <a:pt x="7121779" y="198882"/>
                  </a:lnTo>
                  <a:lnTo>
                    <a:pt x="7125335" y="201168"/>
                  </a:lnTo>
                  <a:lnTo>
                    <a:pt x="7124827" y="200914"/>
                  </a:lnTo>
                  <a:lnTo>
                    <a:pt x="7142099" y="213233"/>
                  </a:lnTo>
                  <a:lnTo>
                    <a:pt x="7150684" y="201168"/>
                  </a:lnTo>
                  <a:lnTo>
                    <a:pt x="7156831" y="192532"/>
                  </a:lnTo>
                  <a:close/>
                </a:path>
                <a:path w="7309484" h="4954270">
                  <a:moveTo>
                    <a:pt x="7160133" y="4748758"/>
                  </a:moveTo>
                  <a:lnTo>
                    <a:pt x="7075424" y="4757826"/>
                  </a:lnTo>
                  <a:lnTo>
                    <a:pt x="7088899" y="4778845"/>
                  </a:lnTo>
                  <a:lnTo>
                    <a:pt x="7078345" y="4785118"/>
                  </a:lnTo>
                  <a:lnTo>
                    <a:pt x="7091299" y="4806937"/>
                  </a:lnTo>
                  <a:lnTo>
                    <a:pt x="7102615" y="4800219"/>
                  </a:lnTo>
                  <a:lnTo>
                    <a:pt x="7116572" y="4821961"/>
                  </a:lnTo>
                  <a:lnTo>
                    <a:pt x="7146226" y="4772126"/>
                  </a:lnTo>
                  <a:lnTo>
                    <a:pt x="7160133" y="4748758"/>
                  </a:lnTo>
                  <a:close/>
                </a:path>
                <a:path w="7309484" h="4954270">
                  <a:moveTo>
                    <a:pt x="7197852" y="223393"/>
                  </a:moveTo>
                  <a:lnTo>
                    <a:pt x="7177786" y="207772"/>
                  </a:lnTo>
                  <a:lnTo>
                    <a:pt x="7162165" y="227838"/>
                  </a:lnTo>
                  <a:lnTo>
                    <a:pt x="7182231" y="243459"/>
                  </a:lnTo>
                  <a:lnTo>
                    <a:pt x="7197852" y="223393"/>
                  </a:lnTo>
                  <a:close/>
                </a:path>
                <a:path w="7309484" h="4954270">
                  <a:moveTo>
                    <a:pt x="7237476" y="256794"/>
                  </a:moveTo>
                  <a:lnTo>
                    <a:pt x="7233920" y="253492"/>
                  </a:lnTo>
                  <a:lnTo>
                    <a:pt x="7217791" y="239903"/>
                  </a:lnTo>
                  <a:lnTo>
                    <a:pt x="7201408" y="259207"/>
                  </a:lnTo>
                  <a:lnTo>
                    <a:pt x="7217283" y="272669"/>
                  </a:lnTo>
                  <a:lnTo>
                    <a:pt x="7216902" y="272288"/>
                  </a:lnTo>
                  <a:lnTo>
                    <a:pt x="7220331" y="275463"/>
                  </a:lnTo>
                  <a:lnTo>
                    <a:pt x="7223239" y="272288"/>
                  </a:lnTo>
                  <a:lnTo>
                    <a:pt x="7237476" y="256794"/>
                  </a:lnTo>
                  <a:close/>
                </a:path>
                <a:path w="7309484" h="4954270">
                  <a:moveTo>
                    <a:pt x="7309358" y="347218"/>
                  </a:moveTo>
                  <a:lnTo>
                    <a:pt x="7297979" y="310007"/>
                  </a:lnTo>
                  <a:lnTo>
                    <a:pt x="7284466" y="265811"/>
                  </a:lnTo>
                  <a:lnTo>
                    <a:pt x="7265962" y="283375"/>
                  </a:lnTo>
                  <a:lnTo>
                    <a:pt x="7263384" y="280670"/>
                  </a:lnTo>
                  <a:lnTo>
                    <a:pt x="7256145" y="273939"/>
                  </a:lnTo>
                  <a:lnTo>
                    <a:pt x="7239000" y="292608"/>
                  </a:lnTo>
                  <a:lnTo>
                    <a:pt x="7245731" y="298869"/>
                  </a:lnTo>
                  <a:lnTo>
                    <a:pt x="7245350" y="298450"/>
                  </a:lnTo>
                  <a:lnTo>
                    <a:pt x="7245985" y="299085"/>
                  </a:lnTo>
                  <a:lnTo>
                    <a:pt x="7245731" y="298869"/>
                  </a:lnTo>
                  <a:lnTo>
                    <a:pt x="7245947" y="299085"/>
                  </a:lnTo>
                  <a:lnTo>
                    <a:pt x="7247598" y="300812"/>
                  </a:lnTo>
                  <a:lnTo>
                    <a:pt x="7229221" y="318262"/>
                  </a:lnTo>
                  <a:lnTo>
                    <a:pt x="7309358" y="3472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0" y="970533"/>
              <a:ext cx="12192000" cy="50800"/>
            </a:xfrm>
            <a:custGeom>
              <a:avLst/>
              <a:gdLst/>
              <a:ahLst/>
              <a:cxnLst/>
              <a:rect l="l" t="t" r="r" b="b"/>
              <a:pathLst>
                <a:path w="12192000" h="50800">
                  <a:moveTo>
                    <a:pt x="0" y="0"/>
                  </a:moveTo>
                  <a:lnTo>
                    <a:pt x="0" y="50800"/>
                  </a:lnTo>
                  <a:lnTo>
                    <a:pt x="12192000" y="50800"/>
                  </a:lnTo>
                  <a:lnTo>
                    <a:pt x="12192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0E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2166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25400"/>
            <a:ext cx="7515225" cy="6908800"/>
            <a:chOff x="0" y="-25400"/>
            <a:chExt cx="7515225" cy="69088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7489825" cy="6858000"/>
            </a:xfrm>
            <a:custGeom>
              <a:avLst/>
              <a:gdLst/>
              <a:ahLst/>
              <a:cxnLst/>
              <a:rect l="l" t="t" r="r" b="b"/>
              <a:pathLst>
                <a:path w="7489825" h="6858000">
                  <a:moveTo>
                    <a:pt x="6653113" y="0"/>
                  </a:moveTo>
                  <a:lnTo>
                    <a:pt x="0" y="0"/>
                  </a:lnTo>
                  <a:lnTo>
                    <a:pt x="0" y="6857996"/>
                  </a:lnTo>
                  <a:lnTo>
                    <a:pt x="6640722" y="6857996"/>
                  </a:lnTo>
                  <a:lnTo>
                    <a:pt x="7489698" y="3374390"/>
                  </a:lnTo>
                  <a:lnTo>
                    <a:pt x="66531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4072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12390" y="0"/>
                  </a:moveTo>
                  <a:lnTo>
                    <a:pt x="848975" y="3374390"/>
                  </a:lnTo>
                  <a:lnTo>
                    <a:pt x="0" y="6857996"/>
                  </a:lnTo>
                </a:path>
              </a:pathLst>
            </a:custGeom>
            <a:ln w="50799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0763" y="507872"/>
            <a:ext cx="53606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370" dirty="0"/>
              <a:t>Взлом</a:t>
            </a:r>
            <a:r>
              <a:rPr sz="3200" spc="-145" dirty="0"/>
              <a:t> </a:t>
            </a:r>
            <a:r>
              <a:rPr sz="3200" spc="165" dirty="0"/>
              <a:t>сайта,</a:t>
            </a:r>
            <a:r>
              <a:rPr sz="3200" spc="-130" dirty="0"/>
              <a:t> </a:t>
            </a:r>
            <a:r>
              <a:rPr sz="3200" spc="295" dirty="0"/>
              <a:t>на</a:t>
            </a:r>
            <a:r>
              <a:rPr sz="3200" spc="-130" dirty="0"/>
              <a:t> </a:t>
            </a:r>
            <a:r>
              <a:rPr sz="3200" spc="305" dirty="0"/>
              <a:t>котором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320141" y="3944492"/>
            <a:ext cx="139954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135" dirty="0">
                <a:solidFill>
                  <a:srgbClr val="171717"/>
                </a:solidFill>
                <a:latin typeface="Tahoma"/>
                <a:cs typeface="Tahoma"/>
              </a:rPr>
              <a:t>Регистрация </a:t>
            </a:r>
            <a:r>
              <a:rPr sz="1600" spc="130" dirty="0">
                <a:solidFill>
                  <a:srgbClr val="171717"/>
                </a:solidFill>
                <a:latin typeface="Tahoma"/>
                <a:cs typeface="Tahoma"/>
              </a:rPr>
              <a:t>на</a:t>
            </a:r>
            <a:r>
              <a:rPr sz="1600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600" spc="110" dirty="0">
                <a:solidFill>
                  <a:srgbClr val="171717"/>
                </a:solidFill>
                <a:latin typeface="Tahoma"/>
                <a:cs typeface="Tahoma"/>
              </a:rPr>
              <a:t>разных </a:t>
            </a:r>
            <a:r>
              <a:rPr sz="1600" spc="85" dirty="0">
                <a:solidFill>
                  <a:srgbClr val="171717"/>
                </a:solidFill>
                <a:latin typeface="Tahoma"/>
                <a:cs typeface="Tahoma"/>
              </a:rPr>
              <a:t>сайтах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35148" y="3944492"/>
            <a:ext cx="1977389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135" dirty="0">
                <a:solidFill>
                  <a:srgbClr val="171717"/>
                </a:solidFill>
                <a:latin typeface="Tahoma"/>
                <a:cs typeface="Tahoma"/>
              </a:rPr>
              <a:t>Аккумулирование личной </a:t>
            </a:r>
            <a:r>
              <a:rPr sz="1600" spc="155" dirty="0">
                <a:solidFill>
                  <a:srgbClr val="171717"/>
                </a:solidFill>
                <a:latin typeface="Tahoma"/>
                <a:cs typeface="Tahoma"/>
              </a:rPr>
              <a:t>информации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58892" y="3969511"/>
            <a:ext cx="147891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170" dirty="0">
                <a:solidFill>
                  <a:srgbClr val="171717"/>
                </a:solidFill>
                <a:latin typeface="Tahoma"/>
                <a:cs typeface="Tahoma"/>
              </a:rPr>
              <a:t>Взлом</a:t>
            </a:r>
            <a:r>
              <a:rPr sz="1600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600" spc="105" dirty="0">
                <a:solidFill>
                  <a:srgbClr val="171717"/>
                </a:solidFill>
                <a:latin typeface="Tahoma"/>
                <a:cs typeface="Tahoma"/>
              </a:rPr>
              <a:t>сайтов </a:t>
            </a:r>
            <a:r>
              <a:rPr sz="1600" spc="160" dirty="0">
                <a:solidFill>
                  <a:srgbClr val="171717"/>
                </a:solidFill>
                <a:latin typeface="Tahoma"/>
                <a:cs typeface="Tahoma"/>
              </a:rPr>
              <a:t>с</a:t>
            </a:r>
            <a:r>
              <a:rPr sz="1600" spc="-8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600" spc="165" dirty="0">
                <a:solidFill>
                  <a:srgbClr val="171717"/>
                </a:solidFill>
                <a:latin typeface="Tahoma"/>
                <a:cs typeface="Tahoma"/>
              </a:rPr>
              <a:t>вашими </a:t>
            </a:r>
            <a:r>
              <a:rPr sz="1600" spc="150" dirty="0">
                <a:solidFill>
                  <a:srgbClr val="171717"/>
                </a:solidFill>
                <a:latin typeface="Tahoma"/>
                <a:cs typeface="Tahoma"/>
              </a:rPr>
              <a:t>данными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02626" y="598169"/>
            <a:ext cx="3270885" cy="1654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200" dirty="0">
                <a:solidFill>
                  <a:srgbClr val="FFFFFF"/>
                </a:solidFill>
                <a:latin typeface="Tahoma"/>
                <a:cs typeface="Tahoma"/>
              </a:rPr>
              <a:t>Результат:</a:t>
            </a:r>
            <a:endParaRPr sz="4000">
              <a:latin typeface="Tahoma"/>
              <a:cs typeface="Tahoma"/>
            </a:endParaRPr>
          </a:p>
          <a:p>
            <a:pPr marL="65405" marR="5080">
              <a:lnSpc>
                <a:spcPct val="100000"/>
              </a:lnSpc>
              <a:spcBef>
                <a:spcPts val="3710"/>
              </a:spcBef>
            </a:pPr>
            <a:r>
              <a:rPr sz="1800" spc="180" dirty="0">
                <a:solidFill>
                  <a:srgbClr val="FFFFFF"/>
                </a:solidFill>
                <a:latin typeface="Tahoma"/>
                <a:cs typeface="Tahoma"/>
              </a:rPr>
              <a:t>ваши</a:t>
            </a:r>
            <a:r>
              <a:rPr sz="1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65" dirty="0">
                <a:solidFill>
                  <a:srgbClr val="FFFFFF"/>
                </a:solidFill>
                <a:latin typeface="Tahoma"/>
                <a:cs typeface="Tahoma"/>
              </a:rPr>
              <a:t>данные</a:t>
            </a:r>
            <a:r>
              <a:rPr sz="1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FFFFFF"/>
                </a:solidFill>
                <a:latin typeface="Tahoma"/>
                <a:cs typeface="Tahoma"/>
              </a:rPr>
              <a:t>свободной 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продаже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52409" y="2840228"/>
            <a:ext cx="401955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20" dirty="0">
                <a:solidFill>
                  <a:srgbClr val="FFFFFF"/>
                </a:solidFill>
                <a:latin typeface="Tahoma"/>
                <a:cs typeface="Tahoma"/>
              </a:rPr>
              <a:t>Будут</a:t>
            </a:r>
            <a:r>
              <a:rPr sz="1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FFFFFF"/>
                </a:solidFill>
                <a:latin typeface="Tahoma"/>
                <a:cs typeface="Tahoma"/>
              </a:rPr>
              <a:t>скомпрометированы</a:t>
            </a:r>
            <a:endParaRPr sz="18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1800" spc="22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FFFFFF"/>
                </a:solidFill>
                <a:latin typeface="Tahoma"/>
                <a:cs typeface="Tahoma"/>
              </a:rPr>
              <a:t>окажутся</a:t>
            </a:r>
            <a:r>
              <a:rPr sz="1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FFFFFF"/>
                </a:solidFill>
                <a:latin typeface="Tahoma"/>
                <a:cs typeface="Tahoma"/>
              </a:rPr>
              <a:t>публичном</a:t>
            </a:r>
            <a:r>
              <a:rPr sz="1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Tahoma"/>
                <a:cs typeface="Tahoma"/>
              </a:rPr>
              <a:t>доступе: </a:t>
            </a:r>
            <a:r>
              <a:rPr sz="1800" spc="160" dirty="0">
                <a:solidFill>
                  <a:srgbClr val="FFFFFF"/>
                </a:solidFill>
                <a:latin typeface="Tahoma"/>
                <a:cs typeface="Tahoma"/>
              </a:rPr>
              <a:t>ваш</a:t>
            </a:r>
            <a:r>
              <a:rPr sz="1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70" dirty="0">
                <a:solidFill>
                  <a:srgbClr val="FFFFFF"/>
                </a:solidFill>
                <a:latin typeface="Verdana"/>
                <a:cs typeface="Verdana"/>
              </a:rPr>
              <a:t>e-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mail,</a:t>
            </a:r>
            <a:r>
              <a:rPr sz="18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200" dirty="0">
                <a:solidFill>
                  <a:srgbClr val="FFFFFF"/>
                </a:solidFill>
                <a:latin typeface="Tahoma"/>
                <a:cs typeface="Tahoma"/>
              </a:rPr>
              <a:t>номер</a:t>
            </a:r>
            <a:r>
              <a:rPr sz="1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Tahoma"/>
                <a:cs typeface="Tahoma"/>
              </a:rPr>
              <a:t>телефона, </a:t>
            </a:r>
            <a:r>
              <a:rPr sz="1800" spc="110" dirty="0">
                <a:solidFill>
                  <a:srgbClr val="FFFFFF"/>
                </a:solidFill>
                <a:latin typeface="Tahoma"/>
                <a:cs typeface="Tahoma"/>
              </a:rPr>
              <a:t>логин/пароль,</a:t>
            </a:r>
            <a:r>
              <a:rPr sz="1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вся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FFFFFF"/>
                </a:solidFill>
                <a:latin typeface="Tahoma"/>
                <a:cs typeface="Tahoma"/>
              </a:rPr>
              <a:t>переписка/ 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данные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48981" y="4986908"/>
            <a:ext cx="30651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55" dirty="0">
                <a:solidFill>
                  <a:srgbClr val="FFFFFF"/>
                </a:solidFill>
                <a:latin typeface="Tahoma"/>
                <a:cs typeface="Tahoma"/>
              </a:rPr>
              <a:t>Высокий</a:t>
            </a:r>
            <a:r>
              <a:rPr sz="18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75" dirty="0">
                <a:solidFill>
                  <a:srgbClr val="FFFFFF"/>
                </a:solidFill>
                <a:latin typeface="Tahoma"/>
                <a:cs typeface="Tahoma"/>
              </a:rPr>
              <a:t>риск</a:t>
            </a:r>
            <a:r>
              <a:rPr sz="1800" b="1" spc="-10" dirty="0">
                <a:solidFill>
                  <a:srgbClr val="FFFFFF"/>
                </a:solidFill>
                <a:latin typeface="Tahoma"/>
                <a:cs typeface="Tahoma"/>
              </a:rPr>
              <a:t> оказаться </a:t>
            </a:r>
            <a:r>
              <a:rPr sz="1800" b="1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8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50" dirty="0">
                <a:solidFill>
                  <a:srgbClr val="FFFFFF"/>
                </a:solidFill>
                <a:latin typeface="Tahoma"/>
                <a:cs typeface="Tahoma"/>
              </a:rPr>
              <a:t>ситуации</a:t>
            </a:r>
            <a:r>
              <a:rPr sz="18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Tahoma"/>
                <a:cs typeface="Tahoma"/>
              </a:rPr>
              <a:t>шантажа!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0763" y="898016"/>
            <a:ext cx="6074410" cy="926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330" dirty="0">
                <a:latin typeface="Tahoma"/>
                <a:cs typeface="Tahoma"/>
              </a:rPr>
              <a:t>вы</a:t>
            </a:r>
            <a:r>
              <a:rPr sz="3200" spc="-135" dirty="0">
                <a:latin typeface="Tahoma"/>
                <a:cs typeface="Tahoma"/>
              </a:rPr>
              <a:t> </a:t>
            </a:r>
            <a:r>
              <a:rPr sz="3200" spc="335" dirty="0">
                <a:latin typeface="Tahoma"/>
                <a:cs typeface="Tahoma"/>
              </a:rPr>
              <a:t>были</a:t>
            </a:r>
            <a:r>
              <a:rPr sz="3200" spc="-130" dirty="0">
                <a:latin typeface="Tahoma"/>
                <a:cs typeface="Tahoma"/>
              </a:rPr>
              <a:t> </a:t>
            </a:r>
            <a:r>
              <a:rPr sz="3200" spc="300" dirty="0">
                <a:latin typeface="Tahoma"/>
                <a:cs typeface="Tahoma"/>
              </a:rPr>
              <a:t>зарегистрированы</a:t>
            </a:r>
            <a:endParaRPr sz="3200">
              <a:latin typeface="Tahoma"/>
              <a:cs typeface="Tahoma"/>
            </a:endParaRPr>
          </a:p>
          <a:p>
            <a:pPr marL="48895">
              <a:lnSpc>
                <a:spcPct val="100000"/>
              </a:lnSpc>
              <a:spcBef>
                <a:spcPts val="1330"/>
              </a:spcBef>
            </a:pPr>
            <a:r>
              <a:rPr sz="1600" spc="114" dirty="0">
                <a:latin typeface="Tahoma"/>
                <a:cs typeface="Tahoma"/>
              </a:rPr>
              <a:t>Как</a:t>
            </a:r>
            <a:r>
              <a:rPr sz="1600" spc="-60" dirty="0">
                <a:latin typeface="Tahoma"/>
                <a:cs typeface="Tahoma"/>
              </a:rPr>
              <a:t> </a:t>
            </a:r>
            <a:r>
              <a:rPr sz="1600" spc="100" dirty="0">
                <a:latin typeface="Tahoma"/>
                <a:cs typeface="Tahoma"/>
              </a:rPr>
              <a:t>это</a:t>
            </a:r>
            <a:r>
              <a:rPr sz="1600" spc="-60" dirty="0">
                <a:latin typeface="Tahoma"/>
                <a:cs typeface="Tahoma"/>
              </a:rPr>
              <a:t> </a:t>
            </a:r>
            <a:r>
              <a:rPr sz="1600" spc="130" dirty="0">
                <a:latin typeface="Tahoma"/>
                <a:cs typeface="Tahoma"/>
              </a:rPr>
              <a:t>происходит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8008" y="5919927"/>
            <a:ext cx="49129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172" baseline="1543" dirty="0">
                <a:latin typeface="Tahoma"/>
                <a:cs typeface="Tahoma"/>
              </a:rPr>
              <a:t>Проверьте:</a:t>
            </a:r>
            <a:r>
              <a:rPr sz="2700" spc="157" baseline="1543" dirty="0"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EF0E74"/>
                </a:solidFill>
                <a:latin typeface="Verdana"/>
                <a:cs typeface="Verdana"/>
              </a:rPr>
              <a:t>https://haveibeenpwned.com/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24611" y="2403335"/>
            <a:ext cx="5728335" cy="1223645"/>
            <a:chOff x="324611" y="2403335"/>
            <a:chExt cx="5728335" cy="1223645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4611" y="2403335"/>
              <a:ext cx="1215390" cy="121387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69463" y="2403335"/>
              <a:ext cx="1213865" cy="121387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37176" y="2410967"/>
              <a:ext cx="1215389" cy="121539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467664" y="2828925"/>
            <a:ext cx="9074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10" dirty="0">
                <a:latin typeface="Trebuchet MS"/>
                <a:cs typeface="Trebuchet MS"/>
              </a:rPr>
              <a:t>Шаг</a:t>
            </a:r>
            <a:r>
              <a:rPr sz="2400" b="1" spc="-45" dirty="0">
                <a:latin typeface="Trebuchet MS"/>
                <a:cs typeface="Trebuchet MS"/>
              </a:rPr>
              <a:t> </a:t>
            </a:r>
            <a:r>
              <a:rPr sz="2400" b="1" spc="-535" dirty="0">
                <a:latin typeface="Trebuchet MS"/>
                <a:cs typeface="Trebuchet MS"/>
              </a:rPr>
              <a:t>1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958588" y="2837179"/>
            <a:ext cx="968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10" dirty="0">
                <a:latin typeface="Trebuchet MS"/>
                <a:cs typeface="Trebuchet MS"/>
              </a:rPr>
              <a:t>Шаг</a:t>
            </a:r>
            <a:r>
              <a:rPr sz="2400" b="1" spc="-35" dirty="0">
                <a:latin typeface="Trebuchet MS"/>
                <a:cs typeface="Trebuchet MS"/>
              </a:rPr>
              <a:t> </a:t>
            </a:r>
            <a:r>
              <a:rPr sz="2400" b="1" spc="-50" dirty="0">
                <a:latin typeface="Tahoma"/>
                <a:cs typeface="Tahoma"/>
              </a:rPr>
              <a:t>3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763011" y="2796539"/>
            <a:ext cx="193675" cy="323215"/>
          </a:xfrm>
          <a:custGeom>
            <a:avLst/>
            <a:gdLst/>
            <a:ahLst/>
            <a:cxnLst/>
            <a:rect l="l" t="t" r="r" b="b"/>
            <a:pathLst>
              <a:path w="193675" h="323214">
                <a:moveTo>
                  <a:pt x="96774" y="0"/>
                </a:moveTo>
                <a:lnTo>
                  <a:pt x="59096" y="12686"/>
                </a:lnTo>
                <a:lnTo>
                  <a:pt x="28336" y="47291"/>
                </a:lnTo>
                <a:lnTo>
                  <a:pt x="7602" y="98637"/>
                </a:lnTo>
                <a:lnTo>
                  <a:pt x="0" y="161544"/>
                </a:lnTo>
                <a:lnTo>
                  <a:pt x="7602" y="224450"/>
                </a:lnTo>
                <a:lnTo>
                  <a:pt x="28336" y="275796"/>
                </a:lnTo>
                <a:lnTo>
                  <a:pt x="59096" y="310401"/>
                </a:lnTo>
                <a:lnTo>
                  <a:pt x="96774" y="323088"/>
                </a:lnTo>
                <a:lnTo>
                  <a:pt x="134451" y="310401"/>
                </a:lnTo>
                <a:lnTo>
                  <a:pt x="165211" y="275796"/>
                </a:lnTo>
                <a:lnTo>
                  <a:pt x="185945" y="224450"/>
                </a:lnTo>
                <a:lnTo>
                  <a:pt x="193548" y="161544"/>
                </a:lnTo>
                <a:lnTo>
                  <a:pt x="185945" y="98637"/>
                </a:lnTo>
                <a:lnTo>
                  <a:pt x="165211" y="47291"/>
                </a:lnTo>
                <a:lnTo>
                  <a:pt x="134451" y="12686"/>
                </a:lnTo>
                <a:lnTo>
                  <a:pt x="967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690622" y="2819146"/>
            <a:ext cx="9677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10" dirty="0">
                <a:latin typeface="Trebuchet MS"/>
                <a:cs typeface="Trebuchet MS"/>
              </a:rPr>
              <a:t>Шаг</a:t>
            </a:r>
            <a:r>
              <a:rPr sz="2400" b="1" spc="-40" dirty="0">
                <a:latin typeface="Trebuchet MS"/>
                <a:cs typeface="Trebuchet MS"/>
              </a:rPr>
              <a:t> </a:t>
            </a:r>
            <a:r>
              <a:rPr sz="2400" b="1" spc="-50" dirty="0">
                <a:latin typeface="Tahoma"/>
                <a:cs typeface="Tahoma"/>
              </a:rPr>
              <a:t>2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2166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83351" y="-25400"/>
            <a:ext cx="6409055" cy="6908800"/>
            <a:chOff x="5783351" y="-25400"/>
            <a:chExt cx="6409055" cy="6908800"/>
          </a:xfrm>
        </p:grpSpPr>
        <p:sp>
          <p:nvSpPr>
            <p:cNvPr id="3" name="object 3"/>
            <p:cNvSpPr/>
            <p:nvPr/>
          </p:nvSpPr>
          <p:spPr>
            <a:xfrm>
              <a:off x="5796125" y="0"/>
              <a:ext cx="6396355" cy="6858000"/>
            </a:xfrm>
            <a:custGeom>
              <a:avLst/>
              <a:gdLst/>
              <a:ahLst/>
              <a:cxnLst/>
              <a:rect l="l" t="t" r="r" b="b"/>
              <a:pathLst>
                <a:path w="6396355" h="6858000">
                  <a:moveTo>
                    <a:pt x="6395874" y="0"/>
                  </a:moveTo>
                  <a:lnTo>
                    <a:pt x="0" y="0"/>
                  </a:lnTo>
                  <a:lnTo>
                    <a:pt x="799950" y="6857999"/>
                  </a:lnTo>
                  <a:lnTo>
                    <a:pt x="6395874" y="6857999"/>
                  </a:lnTo>
                  <a:lnTo>
                    <a:pt x="63958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08751" y="0"/>
              <a:ext cx="790575" cy="6858000"/>
            </a:xfrm>
            <a:custGeom>
              <a:avLst/>
              <a:gdLst/>
              <a:ahLst/>
              <a:cxnLst/>
              <a:rect l="l" t="t" r="r" b="b"/>
              <a:pathLst>
                <a:path w="790575" h="6858000">
                  <a:moveTo>
                    <a:pt x="0" y="0"/>
                  </a:moveTo>
                  <a:lnTo>
                    <a:pt x="790291" y="6857996"/>
                  </a:lnTo>
                </a:path>
              </a:pathLst>
            </a:custGeom>
            <a:ln w="50799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62787" y="282066"/>
            <a:ext cx="469201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225" dirty="0">
                <a:solidFill>
                  <a:srgbClr val="FFFFFF"/>
                </a:solidFill>
                <a:latin typeface="Tahoma"/>
                <a:cs typeface="Tahoma"/>
              </a:rPr>
              <a:t>Персональные</a:t>
            </a:r>
            <a:r>
              <a:rPr sz="2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15" dirty="0">
                <a:solidFill>
                  <a:srgbClr val="FFFFFF"/>
                </a:solidFill>
                <a:latin typeface="Tahoma"/>
                <a:cs typeface="Tahoma"/>
              </a:rPr>
              <a:t>данные</a:t>
            </a:r>
            <a:r>
              <a:rPr sz="2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60" dirty="0">
                <a:solidFill>
                  <a:srgbClr val="FFFFFF"/>
                </a:solidFill>
                <a:latin typeface="Tahoma"/>
                <a:cs typeface="Tahoma"/>
              </a:rPr>
              <a:t>могут </a:t>
            </a:r>
            <a:r>
              <a:rPr sz="2400" spc="145" dirty="0">
                <a:solidFill>
                  <a:srgbClr val="FFFFFF"/>
                </a:solidFill>
                <a:latin typeface="Tahoma"/>
                <a:cs typeface="Tahoma"/>
              </a:rPr>
              <a:t>быть</a:t>
            </a:r>
            <a:r>
              <a:rPr sz="24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15" dirty="0">
                <a:solidFill>
                  <a:srgbClr val="FFFFFF"/>
                </a:solidFill>
                <a:latin typeface="Tahoma"/>
                <a:cs typeface="Tahoma"/>
              </a:rPr>
              <a:t>скомпрометированы </a:t>
            </a:r>
            <a:r>
              <a:rPr sz="2400" spc="240" dirty="0">
                <a:solidFill>
                  <a:srgbClr val="FFFFFF"/>
                </a:solidFill>
                <a:latin typeface="Tahoma"/>
                <a:cs typeface="Tahoma"/>
              </a:rPr>
              <a:t>независимо</a:t>
            </a:r>
            <a:r>
              <a:rPr sz="24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05" dirty="0">
                <a:solidFill>
                  <a:srgbClr val="FFFFFF"/>
                </a:solidFill>
                <a:latin typeface="Tahoma"/>
                <a:cs typeface="Tahoma"/>
              </a:rPr>
              <a:t>от</a:t>
            </a:r>
            <a:r>
              <a:rPr sz="24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65" dirty="0">
                <a:solidFill>
                  <a:srgbClr val="FFFFFF"/>
                </a:solidFill>
                <a:latin typeface="Tahoma"/>
                <a:cs typeface="Tahoma"/>
              </a:rPr>
              <a:t>пользователя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1453" y="2878073"/>
            <a:ext cx="4539615" cy="25571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100" dirty="0">
                <a:solidFill>
                  <a:srgbClr val="FFFFFF"/>
                </a:solidFill>
                <a:latin typeface="Tahoma"/>
                <a:cs typeface="Tahoma"/>
              </a:rPr>
              <a:t>Утечка</a:t>
            </a:r>
            <a:r>
              <a:rPr sz="16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из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государственных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СУБД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600" spc="170" dirty="0">
                <a:solidFill>
                  <a:srgbClr val="FFFFFF"/>
                </a:solidFill>
                <a:latin typeface="Tahoma"/>
                <a:cs typeface="Tahoma"/>
              </a:rPr>
              <a:t>или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информационных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5" dirty="0">
                <a:solidFill>
                  <a:srgbClr val="FFFFFF"/>
                </a:solidFill>
                <a:latin typeface="Tahoma"/>
                <a:cs typeface="Tahoma"/>
              </a:rPr>
              <a:t>систем</a:t>
            </a:r>
            <a:endParaRPr sz="1600">
              <a:latin typeface="Tahoma"/>
              <a:cs typeface="Tahoma"/>
            </a:endParaRPr>
          </a:p>
          <a:p>
            <a:pPr marL="12700" marR="1694814">
              <a:lnSpc>
                <a:spcPct val="100000"/>
              </a:lnSpc>
              <a:spcBef>
                <a:spcPts val="1525"/>
              </a:spcBef>
            </a:pPr>
            <a:r>
              <a:rPr sz="1600" spc="170" dirty="0">
                <a:solidFill>
                  <a:srgbClr val="FFFFFF"/>
                </a:solidFill>
                <a:latin typeface="Tahoma"/>
                <a:cs typeface="Tahoma"/>
              </a:rPr>
              <a:t>Взлом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сервиса</a:t>
            </a:r>
            <a:r>
              <a:rPr sz="16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большим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пользовательским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пулом</a:t>
            </a:r>
            <a:endParaRPr sz="1600">
              <a:latin typeface="Tahoma"/>
              <a:cs typeface="Tahoma"/>
            </a:endParaRPr>
          </a:p>
          <a:p>
            <a:pPr marL="12700" marR="1127760">
              <a:lnSpc>
                <a:spcPct val="100000"/>
              </a:lnSpc>
              <a:spcBef>
                <a:spcPts val="1525"/>
              </a:spcBef>
            </a:pPr>
            <a:r>
              <a:rPr sz="1600" spc="135" dirty="0">
                <a:solidFill>
                  <a:srgbClr val="FFFFFF"/>
                </a:solidFill>
                <a:latin typeface="Tahoma"/>
                <a:cs typeface="Tahoma"/>
              </a:rPr>
              <a:t>Квалифицированная</a:t>
            </a:r>
            <a:r>
              <a:rPr sz="16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Tahoma"/>
                <a:cs typeface="Tahoma"/>
              </a:rPr>
              <a:t>хакерская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атака</a:t>
            </a:r>
            <a:endParaRPr sz="16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530"/>
              </a:spcBef>
            </a:pP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Прочие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ЧП,</a:t>
            </a:r>
            <a:r>
              <a:rPr sz="16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связанные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6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компрометацией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данных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вине</a:t>
            </a:r>
            <a:r>
              <a:rPr sz="16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Tahoma"/>
                <a:cs typeface="Tahoma"/>
              </a:rPr>
              <a:t>третьих</a:t>
            </a:r>
            <a:r>
              <a:rPr sz="16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лиц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1322" y="2066366"/>
            <a:ext cx="20580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370" dirty="0">
                <a:solidFill>
                  <a:srgbClr val="FFFFFF"/>
                </a:solidFill>
                <a:latin typeface="Tahoma"/>
                <a:cs typeface="Tahoma"/>
              </a:rPr>
              <a:t>Причины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35318" y="5097526"/>
            <a:ext cx="1497965" cy="104330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26670" marR="429895">
              <a:lnSpc>
                <a:spcPts val="1300"/>
              </a:lnSpc>
              <a:spcBef>
                <a:spcPts val="259"/>
              </a:spcBef>
            </a:pPr>
            <a:r>
              <a:rPr sz="1200" b="1" spc="-10" dirty="0">
                <a:latin typeface="Tahoma"/>
                <a:cs typeface="Tahoma"/>
              </a:rPr>
              <a:t>Уникальный пароль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ts val="1135"/>
              </a:lnSpc>
              <a:spcBef>
                <a:spcPts val="965"/>
              </a:spcBef>
            </a:pPr>
            <a:r>
              <a:rPr sz="1050" spc="135" dirty="0">
                <a:latin typeface="Tahoma"/>
                <a:cs typeface="Tahoma"/>
              </a:rPr>
              <a:t>Он</a:t>
            </a:r>
            <a:r>
              <a:rPr sz="1050" spc="-60" dirty="0">
                <a:latin typeface="Tahoma"/>
                <a:cs typeface="Tahoma"/>
              </a:rPr>
              <a:t> </a:t>
            </a:r>
            <a:r>
              <a:rPr sz="1050" spc="95" dirty="0">
                <a:latin typeface="Tahoma"/>
                <a:cs typeface="Tahoma"/>
              </a:rPr>
              <a:t>должен</a:t>
            </a:r>
            <a:r>
              <a:rPr sz="1050" spc="-75" dirty="0">
                <a:latin typeface="Tahoma"/>
                <a:cs typeface="Tahoma"/>
              </a:rPr>
              <a:t> </a:t>
            </a:r>
            <a:r>
              <a:rPr sz="1050" spc="75" dirty="0">
                <a:latin typeface="Tahoma"/>
                <a:cs typeface="Tahoma"/>
              </a:rPr>
              <a:t>быть</a:t>
            </a:r>
            <a:r>
              <a:rPr sz="1050" spc="-65" dirty="0">
                <a:latin typeface="Tahoma"/>
                <a:cs typeface="Tahoma"/>
              </a:rPr>
              <a:t> </a:t>
            </a:r>
            <a:r>
              <a:rPr sz="1050" spc="60" dirty="0">
                <a:latin typeface="Tahoma"/>
                <a:cs typeface="Tahoma"/>
              </a:rPr>
              <a:t>для</a:t>
            </a:r>
            <a:endParaRPr sz="1050">
              <a:latin typeface="Tahoma"/>
              <a:cs typeface="Tahoma"/>
            </a:endParaRPr>
          </a:p>
          <a:p>
            <a:pPr marL="12700">
              <a:lnSpc>
                <a:spcPts val="1010"/>
              </a:lnSpc>
            </a:pPr>
            <a:r>
              <a:rPr sz="1050" b="1" spc="85" dirty="0">
                <a:latin typeface="Trebuchet MS"/>
                <a:cs typeface="Trebuchet MS"/>
              </a:rPr>
              <a:t>каждого</a:t>
            </a:r>
            <a:r>
              <a:rPr sz="1050" b="1" spc="-55" dirty="0">
                <a:latin typeface="Trebuchet MS"/>
                <a:cs typeface="Trebuchet MS"/>
              </a:rPr>
              <a:t> </a:t>
            </a:r>
            <a:r>
              <a:rPr sz="1050" spc="65" dirty="0">
                <a:latin typeface="Tahoma"/>
                <a:cs typeface="Tahoma"/>
              </a:rPr>
              <a:t>сервиса,</a:t>
            </a:r>
            <a:endParaRPr sz="1050">
              <a:latin typeface="Tahoma"/>
              <a:cs typeface="Tahoma"/>
            </a:endParaRPr>
          </a:p>
          <a:p>
            <a:pPr marL="12700" marR="5080">
              <a:lnSpc>
                <a:spcPct val="80000"/>
              </a:lnSpc>
              <a:spcBef>
                <a:spcPts val="125"/>
              </a:spcBef>
            </a:pPr>
            <a:r>
              <a:rPr sz="1050" spc="85" dirty="0">
                <a:latin typeface="Tahoma"/>
                <a:cs typeface="Tahoma"/>
              </a:rPr>
              <a:t>на</a:t>
            </a:r>
            <a:r>
              <a:rPr sz="1050" spc="-50" dirty="0">
                <a:latin typeface="Tahoma"/>
                <a:cs typeface="Tahoma"/>
              </a:rPr>
              <a:t> </a:t>
            </a:r>
            <a:r>
              <a:rPr sz="1050" spc="95" dirty="0">
                <a:latin typeface="Tahoma"/>
                <a:cs typeface="Tahoma"/>
              </a:rPr>
              <a:t>котором</a:t>
            </a:r>
            <a:r>
              <a:rPr sz="1050" spc="-75" dirty="0">
                <a:latin typeface="Tahoma"/>
                <a:cs typeface="Tahoma"/>
              </a:rPr>
              <a:t> </a:t>
            </a:r>
            <a:r>
              <a:rPr sz="1050" spc="70" dirty="0">
                <a:latin typeface="Tahoma"/>
                <a:cs typeface="Tahoma"/>
              </a:rPr>
              <a:t>хранится </a:t>
            </a:r>
            <a:r>
              <a:rPr sz="1050" spc="95" dirty="0">
                <a:latin typeface="Tahoma"/>
                <a:cs typeface="Tahoma"/>
              </a:rPr>
              <a:t>ценная</a:t>
            </a:r>
            <a:r>
              <a:rPr sz="1050" spc="-55" dirty="0">
                <a:latin typeface="Tahoma"/>
                <a:cs typeface="Tahoma"/>
              </a:rPr>
              <a:t> </a:t>
            </a:r>
            <a:r>
              <a:rPr sz="1050" spc="95" dirty="0">
                <a:latin typeface="Tahoma"/>
                <a:cs typeface="Tahoma"/>
              </a:rPr>
              <a:t>информация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02471" y="5093970"/>
            <a:ext cx="1324610" cy="108839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201930">
              <a:lnSpc>
                <a:spcPts val="1300"/>
              </a:lnSpc>
              <a:spcBef>
                <a:spcPts val="259"/>
              </a:spcBef>
            </a:pPr>
            <a:r>
              <a:rPr sz="1200" b="1" spc="35" dirty="0">
                <a:latin typeface="Tahoma"/>
                <a:cs typeface="Tahoma"/>
              </a:rPr>
              <a:t>Резервное </a:t>
            </a:r>
            <a:r>
              <a:rPr sz="1200" b="1" spc="-10" dirty="0">
                <a:latin typeface="Tahoma"/>
                <a:cs typeface="Tahoma"/>
              </a:rPr>
              <a:t>копирование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ts val="1135"/>
              </a:lnSpc>
              <a:spcBef>
                <a:spcPts val="310"/>
              </a:spcBef>
            </a:pPr>
            <a:r>
              <a:rPr sz="1050" spc="105" dirty="0">
                <a:latin typeface="Tahoma"/>
                <a:cs typeface="Tahoma"/>
              </a:rPr>
              <a:t>Одна</a:t>
            </a:r>
            <a:r>
              <a:rPr sz="1050" spc="-55" dirty="0">
                <a:latin typeface="Tahoma"/>
                <a:cs typeface="Tahoma"/>
              </a:rPr>
              <a:t> </a:t>
            </a:r>
            <a:r>
              <a:rPr sz="1050" spc="100" dirty="0">
                <a:latin typeface="Tahoma"/>
                <a:cs typeface="Tahoma"/>
              </a:rPr>
              <a:t>копия</a:t>
            </a:r>
            <a:r>
              <a:rPr sz="1050" spc="-60" dirty="0">
                <a:latin typeface="Tahoma"/>
                <a:cs typeface="Tahoma"/>
              </a:rPr>
              <a:t> </a:t>
            </a:r>
            <a:r>
              <a:rPr sz="1050" spc="-50" dirty="0">
                <a:latin typeface="Tahoma"/>
                <a:cs typeface="Tahoma"/>
              </a:rPr>
              <a:t>–</a:t>
            </a:r>
            <a:endParaRPr sz="1050">
              <a:latin typeface="Tahoma"/>
              <a:cs typeface="Tahoma"/>
            </a:endParaRPr>
          </a:p>
          <a:p>
            <a:pPr marL="12700" marR="5080">
              <a:lnSpc>
                <a:spcPts val="1010"/>
              </a:lnSpc>
              <a:spcBef>
                <a:spcPts val="120"/>
              </a:spcBef>
            </a:pPr>
            <a:r>
              <a:rPr sz="1050" spc="85" dirty="0">
                <a:latin typeface="Tahoma"/>
                <a:cs typeface="Tahoma"/>
              </a:rPr>
              <a:t>на</a:t>
            </a:r>
            <a:r>
              <a:rPr sz="1050" spc="-55" dirty="0">
                <a:latin typeface="Tahoma"/>
                <a:cs typeface="Tahoma"/>
              </a:rPr>
              <a:t> </a:t>
            </a:r>
            <a:r>
              <a:rPr sz="1050" spc="85" dirty="0">
                <a:latin typeface="Tahoma"/>
                <a:cs typeface="Tahoma"/>
              </a:rPr>
              <a:t>физическом </a:t>
            </a:r>
            <a:r>
              <a:rPr sz="1050" spc="70" dirty="0">
                <a:latin typeface="Tahoma"/>
                <a:cs typeface="Tahoma"/>
              </a:rPr>
              <a:t>носителе,</a:t>
            </a:r>
            <a:r>
              <a:rPr sz="1050" spc="-85" dirty="0">
                <a:latin typeface="Tahoma"/>
                <a:cs typeface="Tahoma"/>
              </a:rPr>
              <a:t> </a:t>
            </a:r>
            <a:r>
              <a:rPr sz="1050" spc="80" dirty="0">
                <a:latin typeface="Tahoma"/>
                <a:cs typeface="Tahoma"/>
              </a:rPr>
              <a:t>вторая</a:t>
            </a:r>
            <a:r>
              <a:rPr sz="1050" spc="-70" dirty="0">
                <a:latin typeface="Tahoma"/>
                <a:cs typeface="Tahoma"/>
              </a:rPr>
              <a:t> </a:t>
            </a:r>
            <a:r>
              <a:rPr sz="1050" spc="-50" dirty="0">
                <a:latin typeface="Tahoma"/>
                <a:cs typeface="Tahoma"/>
              </a:rPr>
              <a:t>– </a:t>
            </a:r>
            <a:r>
              <a:rPr sz="1050" spc="85" dirty="0">
                <a:latin typeface="Tahoma"/>
                <a:cs typeface="Tahoma"/>
              </a:rPr>
              <a:t>в</a:t>
            </a:r>
            <a:r>
              <a:rPr sz="1050" spc="-60" dirty="0">
                <a:latin typeface="Tahoma"/>
                <a:cs typeface="Tahoma"/>
              </a:rPr>
              <a:t> </a:t>
            </a:r>
            <a:r>
              <a:rPr sz="1050" spc="80" dirty="0">
                <a:latin typeface="Tahoma"/>
                <a:cs typeface="Tahoma"/>
              </a:rPr>
              <a:t>облачном </a:t>
            </a:r>
            <a:r>
              <a:rPr sz="1050" spc="70" dirty="0">
                <a:latin typeface="Tahoma"/>
                <a:cs typeface="Tahoma"/>
              </a:rPr>
              <a:t>хостинге</a:t>
            </a:r>
            <a:endParaRPr sz="105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719316" y="4547615"/>
            <a:ext cx="4038600" cy="483234"/>
            <a:chOff x="6719316" y="4547615"/>
            <a:chExt cx="4038600" cy="483234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19316" y="4564379"/>
              <a:ext cx="455675" cy="4556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33460" y="4610099"/>
              <a:ext cx="422148" cy="4206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08336" y="4547615"/>
              <a:ext cx="449579" cy="44958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493877" y="2872231"/>
            <a:ext cx="273050" cy="2548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95"/>
              </a:spcBef>
            </a:pPr>
            <a:r>
              <a:rPr sz="2800" b="1" spc="-75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2800">
              <a:latin typeface="Tahoma"/>
              <a:cs typeface="Tahoma"/>
            </a:endParaRPr>
          </a:p>
          <a:p>
            <a:pPr marL="25400">
              <a:lnSpc>
                <a:spcPct val="100000"/>
              </a:lnSpc>
              <a:spcBef>
                <a:spcPts val="1989"/>
              </a:spcBef>
            </a:pPr>
            <a:r>
              <a:rPr sz="2800" b="1" spc="-5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60"/>
              </a:spcBef>
            </a:pPr>
            <a:r>
              <a:rPr sz="2800" b="1" spc="-5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2800">
              <a:latin typeface="Tahoma"/>
              <a:cs typeface="Tahoma"/>
            </a:endParaRPr>
          </a:p>
          <a:p>
            <a:pPr marL="14604">
              <a:lnSpc>
                <a:spcPct val="100000"/>
              </a:lnSpc>
              <a:spcBef>
                <a:spcPts val="2375"/>
              </a:spcBef>
            </a:pPr>
            <a:r>
              <a:rPr sz="2800" b="1" spc="75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2166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6735318" y="235457"/>
            <a:ext cx="25336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285" dirty="0"/>
              <a:t>Утечки</a:t>
            </a:r>
            <a:r>
              <a:rPr sz="3200" spc="-165" dirty="0"/>
              <a:t> </a:t>
            </a:r>
            <a:r>
              <a:rPr sz="3200" spc="-20" dirty="0"/>
              <a:t>2021</a:t>
            </a:r>
            <a:endParaRPr sz="3200"/>
          </a:p>
        </p:txBody>
      </p:sp>
      <p:sp>
        <p:nvSpPr>
          <p:cNvPr id="16" name="object 16"/>
          <p:cNvSpPr txBox="1"/>
          <p:nvPr/>
        </p:nvSpPr>
        <p:spPr>
          <a:xfrm>
            <a:off x="6692900" y="686719"/>
            <a:ext cx="5377180" cy="380492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54610">
              <a:lnSpc>
                <a:spcPct val="100000"/>
              </a:lnSpc>
              <a:spcBef>
                <a:spcPts val="700"/>
              </a:spcBef>
            </a:pPr>
            <a:r>
              <a:rPr sz="1600" b="1" spc="-10" dirty="0">
                <a:latin typeface="Tahoma"/>
                <a:cs typeface="Tahoma"/>
              </a:rPr>
              <a:t>Январь:</a:t>
            </a:r>
            <a:endParaRPr sz="1600">
              <a:latin typeface="Tahoma"/>
              <a:cs typeface="Tahoma"/>
            </a:endParaRPr>
          </a:p>
          <a:p>
            <a:pPr marL="68580" marR="339725">
              <a:lnSpc>
                <a:spcPct val="100000"/>
              </a:lnSpc>
              <a:spcBef>
                <a:spcPts val="405"/>
              </a:spcBef>
            </a:pPr>
            <a:r>
              <a:rPr sz="1050" spc="160" dirty="0">
                <a:latin typeface="Tahoma"/>
                <a:cs typeface="Tahoma"/>
              </a:rPr>
              <a:t>В</a:t>
            </a:r>
            <a:r>
              <a:rPr sz="1050" spc="-40" dirty="0">
                <a:latin typeface="Tahoma"/>
                <a:cs typeface="Tahoma"/>
              </a:rPr>
              <a:t> </a:t>
            </a:r>
            <a:r>
              <a:rPr sz="1050" spc="65" dirty="0">
                <a:latin typeface="Tahoma"/>
                <a:cs typeface="Tahoma"/>
              </a:rPr>
              <a:t>результате</a:t>
            </a:r>
            <a:r>
              <a:rPr sz="1050" spc="-65" dirty="0">
                <a:latin typeface="Tahoma"/>
                <a:cs typeface="Tahoma"/>
              </a:rPr>
              <a:t> </a:t>
            </a:r>
            <a:r>
              <a:rPr sz="1050" spc="90" dirty="0">
                <a:latin typeface="Tahoma"/>
                <a:cs typeface="Tahoma"/>
              </a:rPr>
              <a:t>взлома</a:t>
            </a:r>
            <a:r>
              <a:rPr sz="1050" spc="-80" dirty="0">
                <a:latin typeface="Tahoma"/>
                <a:cs typeface="Tahoma"/>
              </a:rPr>
              <a:t> </a:t>
            </a:r>
            <a:r>
              <a:rPr sz="1050" spc="70" dirty="0">
                <a:latin typeface="Tahoma"/>
                <a:cs typeface="Tahoma"/>
              </a:rPr>
              <a:t>сайта</a:t>
            </a:r>
            <a:r>
              <a:rPr sz="1050" spc="-50" dirty="0">
                <a:latin typeface="Tahoma"/>
                <a:cs typeface="Tahoma"/>
              </a:rPr>
              <a:t> </a:t>
            </a:r>
            <a:r>
              <a:rPr sz="1050" dirty="0">
                <a:latin typeface="Verdana"/>
                <a:cs typeface="Verdana"/>
              </a:rPr>
              <a:t>Hyundai.ru</a:t>
            </a:r>
            <a:r>
              <a:rPr sz="1050" spc="-100" dirty="0">
                <a:latin typeface="Verdana"/>
                <a:cs typeface="Verdana"/>
              </a:rPr>
              <a:t> </a:t>
            </a:r>
            <a:r>
              <a:rPr sz="1050" spc="85" dirty="0">
                <a:latin typeface="Tahoma"/>
                <a:cs typeface="Tahoma"/>
              </a:rPr>
              <a:t>в</a:t>
            </a:r>
            <a:r>
              <a:rPr sz="1050" spc="-40" dirty="0">
                <a:latin typeface="Tahoma"/>
                <a:cs typeface="Tahoma"/>
              </a:rPr>
              <a:t> </a:t>
            </a:r>
            <a:r>
              <a:rPr sz="1050" spc="85" dirty="0">
                <a:latin typeface="Tahoma"/>
                <a:cs typeface="Tahoma"/>
              </a:rPr>
              <a:t>сети</a:t>
            </a:r>
            <a:r>
              <a:rPr sz="1050" spc="-60" dirty="0">
                <a:latin typeface="Tahoma"/>
                <a:cs typeface="Tahoma"/>
              </a:rPr>
              <a:t> </a:t>
            </a:r>
            <a:r>
              <a:rPr sz="1050" spc="95" dirty="0">
                <a:latin typeface="Tahoma"/>
                <a:cs typeface="Tahoma"/>
              </a:rPr>
              <a:t>появились</a:t>
            </a:r>
            <a:r>
              <a:rPr sz="1050" spc="-80" dirty="0">
                <a:latin typeface="Tahoma"/>
                <a:cs typeface="Tahoma"/>
              </a:rPr>
              <a:t> </a:t>
            </a:r>
            <a:r>
              <a:rPr sz="1050" spc="95" dirty="0">
                <a:latin typeface="Tahoma"/>
                <a:cs typeface="Tahoma"/>
              </a:rPr>
              <a:t>данные</a:t>
            </a:r>
            <a:r>
              <a:rPr sz="1050" spc="-30" dirty="0">
                <a:latin typeface="Tahoma"/>
                <a:cs typeface="Tahoma"/>
              </a:rPr>
              <a:t> </a:t>
            </a:r>
            <a:r>
              <a:rPr sz="1050" spc="-95" dirty="0">
                <a:latin typeface="Tahoma"/>
                <a:cs typeface="Tahoma"/>
              </a:rPr>
              <a:t>1,3</a:t>
            </a:r>
            <a:r>
              <a:rPr sz="1050" spc="-60" dirty="0">
                <a:latin typeface="Tahoma"/>
                <a:cs typeface="Tahoma"/>
              </a:rPr>
              <a:t> </a:t>
            </a:r>
            <a:r>
              <a:rPr sz="1050" spc="90" dirty="0">
                <a:latin typeface="Tahoma"/>
                <a:cs typeface="Tahoma"/>
              </a:rPr>
              <a:t>млн </a:t>
            </a:r>
            <a:r>
              <a:rPr sz="1050" spc="100" dirty="0">
                <a:latin typeface="Tahoma"/>
                <a:cs typeface="Tahoma"/>
              </a:rPr>
              <a:t>российских</a:t>
            </a:r>
            <a:r>
              <a:rPr sz="1050" spc="220" dirty="0">
                <a:latin typeface="Tahoma"/>
                <a:cs typeface="Tahoma"/>
              </a:rPr>
              <a:t> </a:t>
            </a:r>
            <a:r>
              <a:rPr sz="1050" spc="80" dirty="0">
                <a:latin typeface="Tahoma"/>
                <a:cs typeface="Tahoma"/>
              </a:rPr>
              <a:t>владельцев</a:t>
            </a:r>
            <a:r>
              <a:rPr sz="1050" spc="-75" dirty="0">
                <a:latin typeface="Tahoma"/>
                <a:cs typeface="Tahoma"/>
              </a:rPr>
              <a:t> </a:t>
            </a:r>
            <a:r>
              <a:rPr sz="1050" spc="125" dirty="0">
                <a:latin typeface="Tahoma"/>
                <a:cs typeface="Tahoma"/>
              </a:rPr>
              <a:t>машин</a:t>
            </a:r>
            <a:r>
              <a:rPr sz="1050" spc="-65" dirty="0">
                <a:latin typeface="Tahoma"/>
                <a:cs typeface="Tahoma"/>
              </a:rPr>
              <a:t> </a:t>
            </a:r>
            <a:r>
              <a:rPr sz="1050" spc="70" dirty="0">
                <a:latin typeface="Tahoma"/>
                <a:cs typeface="Tahoma"/>
              </a:rPr>
              <a:t>этого</a:t>
            </a:r>
            <a:r>
              <a:rPr sz="1050" spc="-75" dirty="0">
                <a:latin typeface="Tahoma"/>
                <a:cs typeface="Tahoma"/>
              </a:rPr>
              <a:t> </a:t>
            </a:r>
            <a:r>
              <a:rPr sz="1050" spc="90" dirty="0">
                <a:latin typeface="Tahoma"/>
                <a:cs typeface="Tahoma"/>
              </a:rPr>
              <a:t>бренда</a:t>
            </a:r>
            <a:endParaRPr sz="1050">
              <a:latin typeface="Tahoma"/>
              <a:cs typeface="Tahoma"/>
            </a:endParaRPr>
          </a:p>
          <a:p>
            <a:pPr marL="54610">
              <a:lnSpc>
                <a:spcPct val="100000"/>
              </a:lnSpc>
              <a:spcBef>
                <a:spcPts val="114"/>
              </a:spcBef>
            </a:pPr>
            <a:r>
              <a:rPr sz="1600" b="1" spc="-10" dirty="0">
                <a:latin typeface="Tahoma"/>
                <a:cs typeface="Tahoma"/>
              </a:rPr>
              <a:t>Февраль:</a:t>
            </a:r>
            <a:endParaRPr sz="1600">
              <a:latin typeface="Tahoma"/>
              <a:cs typeface="Tahoma"/>
            </a:endParaRPr>
          </a:p>
          <a:p>
            <a:pPr marL="54610" marR="569595">
              <a:lnSpc>
                <a:spcPct val="100000"/>
              </a:lnSpc>
              <a:spcBef>
                <a:spcPts val="240"/>
              </a:spcBef>
            </a:pPr>
            <a:r>
              <a:rPr sz="1050" spc="160" dirty="0">
                <a:latin typeface="Tahoma"/>
                <a:cs typeface="Tahoma"/>
              </a:rPr>
              <a:t>В</a:t>
            </a:r>
            <a:r>
              <a:rPr sz="1050" spc="-25" dirty="0">
                <a:latin typeface="Tahoma"/>
                <a:cs typeface="Tahoma"/>
              </a:rPr>
              <a:t> </a:t>
            </a:r>
            <a:r>
              <a:rPr sz="1050" spc="65" dirty="0">
                <a:latin typeface="Tahoma"/>
                <a:cs typeface="Tahoma"/>
              </a:rPr>
              <a:t>результате</a:t>
            </a:r>
            <a:r>
              <a:rPr sz="1050" spc="-50" dirty="0">
                <a:latin typeface="Tahoma"/>
                <a:cs typeface="Tahoma"/>
              </a:rPr>
              <a:t> </a:t>
            </a:r>
            <a:r>
              <a:rPr sz="1050" spc="75" dirty="0">
                <a:latin typeface="Tahoma"/>
                <a:cs typeface="Tahoma"/>
              </a:rPr>
              <a:t>«внутренней</a:t>
            </a:r>
            <a:r>
              <a:rPr sz="1050" spc="-30" dirty="0">
                <a:latin typeface="Tahoma"/>
                <a:cs typeface="Tahoma"/>
              </a:rPr>
              <a:t> </a:t>
            </a:r>
            <a:r>
              <a:rPr sz="1050" spc="45" dirty="0">
                <a:latin typeface="Tahoma"/>
                <a:cs typeface="Tahoma"/>
              </a:rPr>
              <a:t>утечки»</a:t>
            </a:r>
            <a:r>
              <a:rPr sz="1050" spc="-55" dirty="0">
                <a:latin typeface="Tahoma"/>
                <a:cs typeface="Tahoma"/>
              </a:rPr>
              <a:t> </a:t>
            </a:r>
            <a:r>
              <a:rPr sz="1050" spc="100" dirty="0">
                <a:latin typeface="Tahoma"/>
                <a:cs typeface="Tahoma"/>
              </a:rPr>
              <a:t>скомпрометированы</a:t>
            </a:r>
            <a:r>
              <a:rPr sz="1050" spc="-60" dirty="0">
                <a:latin typeface="Tahoma"/>
                <a:cs typeface="Tahoma"/>
              </a:rPr>
              <a:t> </a:t>
            </a:r>
            <a:r>
              <a:rPr sz="1050" spc="80" dirty="0">
                <a:latin typeface="Tahoma"/>
                <a:cs typeface="Tahoma"/>
              </a:rPr>
              <a:t>почти</a:t>
            </a:r>
            <a:r>
              <a:rPr sz="1050" spc="-45" dirty="0">
                <a:latin typeface="Tahoma"/>
                <a:cs typeface="Tahoma"/>
              </a:rPr>
              <a:t> </a:t>
            </a:r>
            <a:r>
              <a:rPr sz="1050" spc="70" dirty="0">
                <a:latin typeface="Tahoma"/>
                <a:cs typeface="Tahoma"/>
              </a:rPr>
              <a:t>5000 почтовых</a:t>
            </a:r>
            <a:r>
              <a:rPr sz="1050" spc="-90" dirty="0">
                <a:latin typeface="Tahoma"/>
                <a:cs typeface="Tahoma"/>
              </a:rPr>
              <a:t> </a:t>
            </a:r>
            <a:r>
              <a:rPr sz="1050" spc="95" dirty="0">
                <a:latin typeface="Tahoma"/>
                <a:cs typeface="Tahoma"/>
              </a:rPr>
              <a:t>адресов</a:t>
            </a:r>
            <a:r>
              <a:rPr sz="1050" spc="-65" dirty="0">
                <a:latin typeface="Tahoma"/>
                <a:cs typeface="Tahoma"/>
              </a:rPr>
              <a:t> </a:t>
            </a:r>
            <a:r>
              <a:rPr sz="1050" spc="90" dirty="0">
                <a:latin typeface="Tahoma"/>
                <a:cs typeface="Tahoma"/>
              </a:rPr>
              <a:t>Яндекс</a:t>
            </a:r>
            <a:endParaRPr sz="1050">
              <a:latin typeface="Tahoma"/>
              <a:cs typeface="Tahoma"/>
            </a:endParaRPr>
          </a:p>
          <a:p>
            <a:pPr marL="54610">
              <a:lnSpc>
                <a:spcPct val="100000"/>
              </a:lnSpc>
              <a:spcBef>
                <a:spcPts val="815"/>
              </a:spcBef>
            </a:pPr>
            <a:r>
              <a:rPr sz="1600" b="1" spc="-10" dirty="0">
                <a:latin typeface="Tahoma"/>
                <a:cs typeface="Tahoma"/>
              </a:rPr>
              <a:t>Апрель:</a:t>
            </a:r>
            <a:endParaRPr sz="1600">
              <a:latin typeface="Tahoma"/>
              <a:cs typeface="Tahoma"/>
            </a:endParaRPr>
          </a:p>
          <a:p>
            <a:pPr marL="54610">
              <a:lnSpc>
                <a:spcPct val="100000"/>
              </a:lnSpc>
              <a:spcBef>
                <a:spcPts val="615"/>
              </a:spcBef>
            </a:pPr>
            <a:r>
              <a:rPr sz="1050" spc="85" dirty="0">
                <a:latin typeface="Tahoma"/>
                <a:cs typeface="Tahoma"/>
              </a:rPr>
              <a:t>Выставлена</a:t>
            </a:r>
            <a:r>
              <a:rPr sz="1050" spc="-60" dirty="0">
                <a:latin typeface="Tahoma"/>
                <a:cs typeface="Tahoma"/>
              </a:rPr>
              <a:t> </a:t>
            </a:r>
            <a:r>
              <a:rPr sz="1050" spc="85" dirty="0">
                <a:latin typeface="Tahoma"/>
                <a:cs typeface="Tahoma"/>
              </a:rPr>
              <a:t>на</a:t>
            </a:r>
            <a:r>
              <a:rPr sz="1050" spc="-25" dirty="0">
                <a:latin typeface="Tahoma"/>
                <a:cs typeface="Tahoma"/>
              </a:rPr>
              <a:t> </a:t>
            </a:r>
            <a:r>
              <a:rPr sz="1050" spc="95" dirty="0">
                <a:latin typeface="Tahoma"/>
                <a:cs typeface="Tahoma"/>
              </a:rPr>
              <a:t>продажу</a:t>
            </a:r>
            <a:r>
              <a:rPr sz="1050" spc="-45" dirty="0">
                <a:latin typeface="Tahoma"/>
                <a:cs typeface="Tahoma"/>
              </a:rPr>
              <a:t> </a:t>
            </a:r>
            <a:r>
              <a:rPr sz="1050" spc="80" dirty="0">
                <a:latin typeface="Tahoma"/>
                <a:cs typeface="Tahoma"/>
              </a:rPr>
              <a:t>база</a:t>
            </a:r>
            <a:r>
              <a:rPr sz="1050" spc="-45" dirty="0">
                <a:latin typeface="Tahoma"/>
                <a:cs typeface="Tahoma"/>
              </a:rPr>
              <a:t> </a:t>
            </a:r>
            <a:r>
              <a:rPr sz="1050" spc="85" dirty="0">
                <a:latin typeface="Tahoma"/>
                <a:cs typeface="Tahoma"/>
              </a:rPr>
              <a:t>банка</a:t>
            </a:r>
            <a:r>
              <a:rPr sz="1050" spc="-35" dirty="0">
                <a:latin typeface="Tahoma"/>
                <a:cs typeface="Tahoma"/>
              </a:rPr>
              <a:t> </a:t>
            </a:r>
            <a:r>
              <a:rPr sz="1050" spc="10" dirty="0">
                <a:latin typeface="Tahoma"/>
                <a:cs typeface="Tahoma"/>
              </a:rPr>
              <a:t>«Дом.рф»</a:t>
            </a:r>
            <a:r>
              <a:rPr sz="1050" spc="-65" dirty="0">
                <a:latin typeface="Tahoma"/>
                <a:cs typeface="Tahoma"/>
              </a:rPr>
              <a:t> </a:t>
            </a:r>
            <a:r>
              <a:rPr sz="1050" spc="100" dirty="0">
                <a:latin typeface="Tahoma"/>
                <a:cs typeface="Tahoma"/>
              </a:rPr>
              <a:t>с</a:t>
            </a:r>
            <a:r>
              <a:rPr sz="1050" spc="-35" dirty="0">
                <a:latin typeface="Tahoma"/>
                <a:cs typeface="Tahoma"/>
              </a:rPr>
              <a:t> </a:t>
            </a:r>
            <a:r>
              <a:rPr sz="1050" spc="95" dirty="0">
                <a:latin typeface="Tahoma"/>
                <a:cs typeface="Tahoma"/>
              </a:rPr>
              <a:t>более</a:t>
            </a:r>
            <a:r>
              <a:rPr sz="1050" spc="-55" dirty="0">
                <a:latin typeface="Tahoma"/>
                <a:cs typeface="Tahoma"/>
              </a:rPr>
              <a:t> </a:t>
            </a:r>
            <a:r>
              <a:rPr sz="1050" spc="100" dirty="0">
                <a:latin typeface="Tahoma"/>
                <a:cs typeface="Tahoma"/>
              </a:rPr>
              <a:t>чем</a:t>
            </a:r>
            <a:r>
              <a:rPr sz="1050" spc="-50" dirty="0">
                <a:latin typeface="Tahoma"/>
                <a:cs typeface="Tahoma"/>
              </a:rPr>
              <a:t> </a:t>
            </a:r>
            <a:r>
              <a:rPr sz="1050" spc="10" dirty="0">
                <a:latin typeface="Tahoma"/>
                <a:cs typeface="Tahoma"/>
              </a:rPr>
              <a:t>100</a:t>
            </a:r>
            <a:r>
              <a:rPr sz="1050" spc="-25" dirty="0">
                <a:latin typeface="Tahoma"/>
                <a:cs typeface="Tahoma"/>
              </a:rPr>
              <a:t> </a:t>
            </a:r>
            <a:r>
              <a:rPr sz="1050" spc="-20" dirty="0">
                <a:latin typeface="Tahoma"/>
                <a:cs typeface="Tahoma"/>
              </a:rPr>
              <a:t>тыс.</a:t>
            </a:r>
            <a:endParaRPr sz="1050">
              <a:latin typeface="Tahoma"/>
              <a:cs typeface="Tahoma"/>
            </a:endParaRPr>
          </a:p>
          <a:p>
            <a:pPr marL="54610" marR="5080">
              <a:lnSpc>
                <a:spcPct val="100000"/>
              </a:lnSpc>
            </a:pPr>
            <a:r>
              <a:rPr sz="1050" spc="55" dirty="0">
                <a:latin typeface="Tahoma"/>
                <a:cs typeface="Tahoma"/>
              </a:rPr>
              <a:t>«профайлов»</a:t>
            </a:r>
            <a:r>
              <a:rPr sz="1050" spc="-75" dirty="0">
                <a:latin typeface="Tahoma"/>
                <a:cs typeface="Tahoma"/>
              </a:rPr>
              <a:t> </a:t>
            </a:r>
            <a:r>
              <a:rPr sz="1050" dirty="0">
                <a:latin typeface="Tahoma"/>
                <a:cs typeface="Tahoma"/>
              </a:rPr>
              <a:t>тех,</a:t>
            </a:r>
            <a:r>
              <a:rPr sz="1050" spc="-50" dirty="0">
                <a:latin typeface="Tahoma"/>
                <a:cs typeface="Tahoma"/>
              </a:rPr>
              <a:t> </a:t>
            </a:r>
            <a:r>
              <a:rPr sz="1050" spc="60" dirty="0">
                <a:latin typeface="Tahoma"/>
                <a:cs typeface="Tahoma"/>
              </a:rPr>
              <a:t>кто</a:t>
            </a:r>
            <a:r>
              <a:rPr sz="1050" spc="-45" dirty="0">
                <a:latin typeface="Tahoma"/>
                <a:cs typeface="Tahoma"/>
              </a:rPr>
              <a:t> </a:t>
            </a:r>
            <a:r>
              <a:rPr sz="1050" spc="95" dirty="0">
                <a:latin typeface="Tahoma"/>
                <a:cs typeface="Tahoma"/>
              </a:rPr>
              <a:t>обращался</a:t>
            </a:r>
            <a:r>
              <a:rPr sz="1050" spc="-80" dirty="0">
                <a:latin typeface="Tahoma"/>
                <a:cs typeface="Tahoma"/>
              </a:rPr>
              <a:t> </a:t>
            </a:r>
            <a:r>
              <a:rPr sz="1050" spc="85" dirty="0">
                <a:latin typeface="Tahoma"/>
                <a:cs typeface="Tahoma"/>
              </a:rPr>
              <a:t>в</a:t>
            </a:r>
            <a:r>
              <a:rPr sz="1050" spc="-45" dirty="0">
                <a:latin typeface="Tahoma"/>
                <a:cs typeface="Tahoma"/>
              </a:rPr>
              <a:t> </a:t>
            </a:r>
            <a:r>
              <a:rPr sz="1050" spc="90" dirty="0">
                <a:latin typeface="Tahoma"/>
                <a:cs typeface="Tahoma"/>
              </a:rPr>
              <a:t>банк</a:t>
            </a:r>
            <a:r>
              <a:rPr sz="1050" spc="-50" dirty="0">
                <a:latin typeface="Tahoma"/>
                <a:cs typeface="Tahoma"/>
              </a:rPr>
              <a:t> </a:t>
            </a:r>
            <a:r>
              <a:rPr sz="1050" spc="75" dirty="0">
                <a:latin typeface="Tahoma"/>
                <a:cs typeface="Tahoma"/>
              </a:rPr>
              <a:t>за</a:t>
            </a:r>
            <a:r>
              <a:rPr sz="1050" spc="-40" dirty="0">
                <a:latin typeface="Tahoma"/>
                <a:cs typeface="Tahoma"/>
              </a:rPr>
              <a:t> </a:t>
            </a:r>
            <a:r>
              <a:rPr sz="1050" spc="75" dirty="0">
                <a:latin typeface="Tahoma"/>
                <a:cs typeface="Tahoma"/>
              </a:rPr>
              <a:t>кредитом.</a:t>
            </a:r>
            <a:r>
              <a:rPr sz="1050" spc="-55" dirty="0">
                <a:latin typeface="Tahoma"/>
                <a:cs typeface="Tahoma"/>
              </a:rPr>
              <a:t> </a:t>
            </a:r>
            <a:r>
              <a:rPr sz="1050" spc="160" dirty="0">
                <a:latin typeface="Tahoma"/>
                <a:cs typeface="Tahoma"/>
              </a:rPr>
              <a:t>В</a:t>
            </a:r>
            <a:r>
              <a:rPr sz="1050" spc="-40" dirty="0">
                <a:latin typeface="Tahoma"/>
                <a:cs typeface="Tahoma"/>
              </a:rPr>
              <a:t> </a:t>
            </a:r>
            <a:r>
              <a:rPr sz="1050" spc="90" dirty="0">
                <a:latin typeface="Tahoma"/>
                <a:cs typeface="Tahoma"/>
              </a:rPr>
              <a:t>профайле</a:t>
            </a:r>
            <a:r>
              <a:rPr sz="1050" spc="-45" dirty="0">
                <a:latin typeface="Tahoma"/>
                <a:cs typeface="Tahoma"/>
              </a:rPr>
              <a:t> </a:t>
            </a:r>
            <a:r>
              <a:rPr sz="1050" spc="80" dirty="0">
                <a:latin typeface="Tahoma"/>
                <a:cs typeface="Tahoma"/>
              </a:rPr>
              <a:t>желаемая </a:t>
            </a:r>
            <a:r>
              <a:rPr sz="1050" spc="70" dirty="0">
                <a:latin typeface="Tahoma"/>
                <a:cs typeface="Tahoma"/>
              </a:rPr>
              <a:t>сумма,</a:t>
            </a:r>
            <a:r>
              <a:rPr sz="1050" spc="-80" dirty="0">
                <a:latin typeface="Tahoma"/>
                <a:cs typeface="Tahoma"/>
              </a:rPr>
              <a:t> </a:t>
            </a:r>
            <a:r>
              <a:rPr sz="1050" spc="50" dirty="0">
                <a:latin typeface="Tahoma"/>
                <a:cs typeface="Tahoma"/>
              </a:rPr>
              <a:t>телефон,</a:t>
            </a:r>
            <a:r>
              <a:rPr sz="1050" spc="-55" dirty="0">
                <a:latin typeface="Tahoma"/>
                <a:cs typeface="Tahoma"/>
              </a:rPr>
              <a:t> </a:t>
            </a:r>
            <a:r>
              <a:rPr sz="1050" spc="-40" dirty="0">
                <a:latin typeface="Verdana"/>
                <a:cs typeface="Verdana"/>
              </a:rPr>
              <a:t>e-</a:t>
            </a:r>
            <a:r>
              <a:rPr sz="1050" spc="-10" dirty="0">
                <a:latin typeface="Verdana"/>
                <a:cs typeface="Verdana"/>
              </a:rPr>
              <a:t>mail</a:t>
            </a:r>
            <a:r>
              <a:rPr sz="1050" spc="-10" dirty="0">
                <a:latin typeface="Tahoma"/>
                <a:cs typeface="Tahoma"/>
              </a:rPr>
              <a:t>,</a:t>
            </a:r>
            <a:r>
              <a:rPr sz="1050" spc="-45" dirty="0">
                <a:latin typeface="Tahoma"/>
                <a:cs typeface="Tahoma"/>
              </a:rPr>
              <a:t> </a:t>
            </a:r>
            <a:r>
              <a:rPr sz="1050" spc="100" dirty="0">
                <a:latin typeface="Tahoma"/>
                <a:cs typeface="Tahoma"/>
              </a:rPr>
              <a:t>ФИО,</a:t>
            </a:r>
            <a:r>
              <a:rPr sz="1050" spc="-70" dirty="0">
                <a:latin typeface="Tahoma"/>
                <a:cs typeface="Tahoma"/>
              </a:rPr>
              <a:t> </a:t>
            </a:r>
            <a:r>
              <a:rPr sz="1050" spc="55" dirty="0">
                <a:latin typeface="Tahoma"/>
                <a:cs typeface="Tahoma"/>
              </a:rPr>
              <a:t>дата</a:t>
            </a:r>
            <a:r>
              <a:rPr sz="1050" spc="-40" dirty="0">
                <a:latin typeface="Tahoma"/>
                <a:cs typeface="Tahoma"/>
              </a:rPr>
              <a:t> </a:t>
            </a:r>
            <a:r>
              <a:rPr sz="1050" spc="80" dirty="0">
                <a:latin typeface="Tahoma"/>
                <a:cs typeface="Tahoma"/>
              </a:rPr>
              <a:t>рождения,</a:t>
            </a:r>
            <a:r>
              <a:rPr sz="1050" spc="-60" dirty="0">
                <a:latin typeface="Tahoma"/>
                <a:cs typeface="Tahoma"/>
              </a:rPr>
              <a:t> </a:t>
            </a:r>
            <a:r>
              <a:rPr sz="1050" spc="105" dirty="0">
                <a:latin typeface="Tahoma"/>
                <a:cs typeface="Tahoma"/>
              </a:rPr>
              <a:t>сумма</a:t>
            </a:r>
            <a:r>
              <a:rPr sz="1050" spc="-80" dirty="0">
                <a:latin typeface="Tahoma"/>
                <a:cs typeface="Tahoma"/>
              </a:rPr>
              <a:t> </a:t>
            </a:r>
            <a:r>
              <a:rPr sz="1050" spc="135" dirty="0">
                <a:latin typeface="Tahoma"/>
                <a:cs typeface="Tahoma"/>
              </a:rPr>
              <a:t>и</a:t>
            </a:r>
            <a:r>
              <a:rPr sz="1050" spc="-45" dirty="0">
                <a:latin typeface="Tahoma"/>
                <a:cs typeface="Tahoma"/>
              </a:rPr>
              <a:t> </a:t>
            </a:r>
            <a:r>
              <a:rPr sz="1050" spc="105" dirty="0">
                <a:latin typeface="Tahoma"/>
                <a:cs typeface="Tahoma"/>
              </a:rPr>
              <a:t>вид</a:t>
            </a:r>
            <a:r>
              <a:rPr sz="1050" spc="-55" dirty="0">
                <a:latin typeface="Tahoma"/>
                <a:cs typeface="Tahoma"/>
              </a:rPr>
              <a:t> </a:t>
            </a:r>
            <a:r>
              <a:rPr sz="1050" spc="55" dirty="0">
                <a:latin typeface="Tahoma"/>
                <a:cs typeface="Tahoma"/>
              </a:rPr>
              <a:t>кредита, </a:t>
            </a:r>
            <a:r>
              <a:rPr sz="1050" spc="95" dirty="0">
                <a:latin typeface="Tahoma"/>
                <a:cs typeface="Tahoma"/>
              </a:rPr>
              <a:t>паспортные</a:t>
            </a:r>
            <a:r>
              <a:rPr sz="1050" spc="-60" dirty="0">
                <a:latin typeface="Tahoma"/>
                <a:cs typeface="Tahoma"/>
              </a:rPr>
              <a:t> </a:t>
            </a:r>
            <a:r>
              <a:rPr sz="1050" spc="65" dirty="0">
                <a:latin typeface="Tahoma"/>
                <a:cs typeface="Tahoma"/>
              </a:rPr>
              <a:t>данные,</a:t>
            </a:r>
            <a:r>
              <a:rPr sz="1050" spc="-30" dirty="0">
                <a:latin typeface="Tahoma"/>
                <a:cs typeface="Tahoma"/>
              </a:rPr>
              <a:t> </a:t>
            </a:r>
            <a:r>
              <a:rPr sz="1050" spc="155" dirty="0">
                <a:latin typeface="Tahoma"/>
                <a:cs typeface="Tahoma"/>
              </a:rPr>
              <a:t>ИНН</a:t>
            </a:r>
            <a:r>
              <a:rPr sz="1050" spc="-75" dirty="0">
                <a:latin typeface="Tahoma"/>
                <a:cs typeface="Tahoma"/>
              </a:rPr>
              <a:t> </a:t>
            </a:r>
            <a:r>
              <a:rPr sz="1050" spc="135" dirty="0">
                <a:latin typeface="Tahoma"/>
                <a:cs typeface="Tahoma"/>
              </a:rPr>
              <a:t>и</a:t>
            </a:r>
            <a:r>
              <a:rPr sz="1050" spc="-40" dirty="0">
                <a:latin typeface="Tahoma"/>
                <a:cs typeface="Tahoma"/>
              </a:rPr>
              <a:t> </a:t>
            </a:r>
            <a:r>
              <a:rPr sz="1050" spc="95" dirty="0">
                <a:latin typeface="Tahoma"/>
                <a:cs typeface="Tahoma"/>
              </a:rPr>
              <a:t>СНИЛС,</a:t>
            </a:r>
            <a:r>
              <a:rPr sz="1050" spc="-80" dirty="0">
                <a:latin typeface="Tahoma"/>
                <a:cs typeface="Tahoma"/>
              </a:rPr>
              <a:t> </a:t>
            </a:r>
            <a:r>
              <a:rPr sz="1050" spc="65" dirty="0">
                <a:latin typeface="Tahoma"/>
                <a:cs typeface="Tahoma"/>
              </a:rPr>
              <a:t>адрес,</a:t>
            </a:r>
            <a:r>
              <a:rPr sz="1050" spc="-40" dirty="0">
                <a:latin typeface="Tahoma"/>
                <a:cs typeface="Tahoma"/>
              </a:rPr>
              <a:t> </a:t>
            </a:r>
            <a:r>
              <a:rPr sz="1050" spc="90" dirty="0">
                <a:latin typeface="Tahoma"/>
                <a:cs typeface="Tahoma"/>
              </a:rPr>
              <a:t>место</a:t>
            </a:r>
            <a:r>
              <a:rPr sz="1050" spc="-90" dirty="0">
                <a:latin typeface="Tahoma"/>
                <a:cs typeface="Tahoma"/>
              </a:rPr>
              <a:t> </a:t>
            </a:r>
            <a:r>
              <a:rPr sz="1050" spc="85" dirty="0">
                <a:latin typeface="Tahoma"/>
                <a:cs typeface="Tahoma"/>
              </a:rPr>
              <a:t>работы</a:t>
            </a:r>
            <a:r>
              <a:rPr sz="1050" spc="-70" dirty="0">
                <a:latin typeface="Tahoma"/>
                <a:cs typeface="Tahoma"/>
              </a:rPr>
              <a:t> </a:t>
            </a:r>
            <a:r>
              <a:rPr sz="1050" spc="135" dirty="0">
                <a:latin typeface="Tahoma"/>
                <a:cs typeface="Tahoma"/>
              </a:rPr>
              <a:t>и</a:t>
            </a:r>
            <a:r>
              <a:rPr sz="1050" spc="-40" dirty="0">
                <a:latin typeface="Tahoma"/>
                <a:cs typeface="Tahoma"/>
              </a:rPr>
              <a:t> </a:t>
            </a:r>
            <a:r>
              <a:rPr sz="1050" spc="110" dirty="0">
                <a:latin typeface="Tahoma"/>
                <a:cs typeface="Tahoma"/>
              </a:rPr>
              <a:t>размер</a:t>
            </a:r>
            <a:r>
              <a:rPr sz="1050" spc="-55" dirty="0">
                <a:latin typeface="Tahoma"/>
                <a:cs typeface="Tahoma"/>
              </a:rPr>
              <a:t> </a:t>
            </a:r>
            <a:r>
              <a:rPr sz="1050" spc="65" dirty="0">
                <a:latin typeface="Tahoma"/>
                <a:cs typeface="Tahoma"/>
              </a:rPr>
              <a:t>дохода</a:t>
            </a:r>
            <a:endParaRPr sz="1050">
              <a:latin typeface="Tahoma"/>
              <a:cs typeface="Tahoma"/>
            </a:endParaRPr>
          </a:p>
          <a:p>
            <a:pPr marL="54610">
              <a:lnSpc>
                <a:spcPct val="100000"/>
              </a:lnSpc>
              <a:spcBef>
                <a:spcPts val="515"/>
              </a:spcBef>
            </a:pPr>
            <a:r>
              <a:rPr sz="1600" b="1" spc="-10" dirty="0">
                <a:latin typeface="Tahoma"/>
                <a:cs typeface="Tahoma"/>
              </a:rPr>
              <a:t>Октябрь:</a:t>
            </a:r>
            <a:endParaRPr sz="1600">
              <a:latin typeface="Tahoma"/>
              <a:cs typeface="Tahoma"/>
            </a:endParaRPr>
          </a:p>
          <a:p>
            <a:pPr marL="54610" marR="250825" algn="just">
              <a:lnSpc>
                <a:spcPct val="100000"/>
              </a:lnSpc>
              <a:spcBef>
                <a:spcPts val="295"/>
              </a:spcBef>
            </a:pPr>
            <a:r>
              <a:rPr sz="1050" spc="85" dirty="0">
                <a:latin typeface="Tahoma"/>
                <a:cs typeface="Tahoma"/>
              </a:rPr>
              <a:t>Выставлена</a:t>
            </a:r>
            <a:r>
              <a:rPr sz="1050" spc="-65" dirty="0">
                <a:latin typeface="Tahoma"/>
                <a:cs typeface="Tahoma"/>
              </a:rPr>
              <a:t> </a:t>
            </a:r>
            <a:r>
              <a:rPr sz="1050" spc="85" dirty="0">
                <a:latin typeface="Tahoma"/>
                <a:cs typeface="Tahoma"/>
              </a:rPr>
              <a:t>на</a:t>
            </a:r>
            <a:r>
              <a:rPr sz="1050" spc="-30" dirty="0">
                <a:latin typeface="Tahoma"/>
                <a:cs typeface="Tahoma"/>
              </a:rPr>
              <a:t> </a:t>
            </a:r>
            <a:r>
              <a:rPr sz="1050" spc="95" dirty="0">
                <a:latin typeface="Tahoma"/>
                <a:cs typeface="Tahoma"/>
              </a:rPr>
              <a:t>продажу</a:t>
            </a:r>
            <a:r>
              <a:rPr sz="1050" spc="-50" dirty="0">
                <a:latin typeface="Tahoma"/>
                <a:cs typeface="Tahoma"/>
              </a:rPr>
              <a:t> </a:t>
            </a:r>
            <a:r>
              <a:rPr sz="1050" spc="80" dirty="0">
                <a:latin typeface="Tahoma"/>
                <a:cs typeface="Tahoma"/>
              </a:rPr>
              <a:t>база</a:t>
            </a:r>
            <a:r>
              <a:rPr sz="1050" spc="-50" dirty="0">
                <a:latin typeface="Tahoma"/>
                <a:cs typeface="Tahoma"/>
              </a:rPr>
              <a:t> </a:t>
            </a:r>
            <a:r>
              <a:rPr sz="1050" spc="75" dirty="0">
                <a:latin typeface="Tahoma"/>
                <a:cs typeface="Tahoma"/>
              </a:rPr>
              <a:t>автовладельцев</a:t>
            </a:r>
            <a:r>
              <a:rPr sz="1050" spc="-80" dirty="0">
                <a:latin typeface="Tahoma"/>
                <a:cs typeface="Tahoma"/>
              </a:rPr>
              <a:t> </a:t>
            </a:r>
            <a:r>
              <a:rPr sz="1050" spc="70" dirty="0">
                <a:latin typeface="Tahoma"/>
                <a:cs typeface="Tahoma"/>
              </a:rPr>
              <a:t>Москвы.</a:t>
            </a:r>
            <a:r>
              <a:rPr sz="1050" spc="-80" dirty="0">
                <a:latin typeface="Tahoma"/>
                <a:cs typeface="Tahoma"/>
              </a:rPr>
              <a:t> </a:t>
            </a:r>
            <a:r>
              <a:rPr sz="1050" spc="160" dirty="0">
                <a:latin typeface="Tahoma"/>
                <a:cs typeface="Tahoma"/>
              </a:rPr>
              <a:t>В</a:t>
            </a:r>
            <a:r>
              <a:rPr sz="1050" spc="-30" dirty="0">
                <a:latin typeface="Tahoma"/>
                <a:cs typeface="Tahoma"/>
              </a:rPr>
              <a:t> </a:t>
            </a:r>
            <a:r>
              <a:rPr sz="1050" spc="95" dirty="0">
                <a:latin typeface="Tahoma"/>
                <a:cs typeface="Tahoma"/>
              </a:rPr>
              <a:t>каждой</a:t>
            </a:r>
            <a:r>
              <a:rPr sz="1050" spc="-55" dirty="0">
                <a:latin typeface="Tahoma"/>
                <a:cs typeface="Tahoma"/>
              </a:rPr>
              <a:t> </a:t>
            </a:r>
            <a:r>
              <a:rPr sz="1050" spc="75" dirty="0">
                <a:latin typeface="Tahoma"/>
                <a:cs typeface="Tahoma"/>
              </a:rPr>
              <a:t>строке </a:t>
            </a:r>
            <a:r>
              <a:rPr sz="1050" spc="100" dirty="0">
                <a:latin typeface="Tahoma"/>
                <a:cs typeface="Tahoma"/>
              </a:rPr>
              <a:t>ФИО,</a:t>
            </a:r>
            <a:r>
              <a:rPr sz="1050" spc="-65" dirty="0">
                <a:latin typeface="Tahoma"/>
                <a:cs typeface="Tahoma"/>
              </a:rPr>
              <a:t> </a:t>
            </a:r>
            <a:r>
              <a:rPr sz="1050" spc="55" dirty="0">
                <a:latin typeface="Tahoma"/>
                <a:cs typeface="Tahoma"/>
              </a:rPr>
              <a:t>дата</a:t>
            </a:r>
            <a:r>
              <a:rPr sz="1050" spc="-30" dirty="0">
                <a:latin typeface="Tahoma"/>
                <a:cs typeface="Tahoma"/>
              </a:rPr>
              <a:t> </a:t>
            </a:r>
            <a:r>
              <a:rPr sz="1050" spc="80" dirty="0">
                <a:latin typeface="Tahoma"/>
                <a:cs typeface="Tahoma"/>
              </a:rPr>
              <a:t>рождения,</a:t>
            </a:r>
            <a:r>
              <a:rPr sz="1050" spc="-55" dirty="0">
                <a:latin typeface="Tahoma"/>
                <a:cs typeface="Tahoma"/>
              </a:rPr>
              <a:t> </a:t>
            </a:r>
            <a:r>
              <a:rPr sz="1050" spc="50" dirty="0">
                <a:latin typeface="Tahoma"/>
                <a:cs typeface="Tahoma"/>
              </a:rPr>
              <a:t>телефон,</a:t>
            </a:r>
            <a:r>
              <a:rPr sz="1050" spc="-50" dirty="0">
                <a:latin typeface="Tahoma"/>
                <a:cs typeface="Tahoma"/>
              </a:rPr>
              <a:t> </a:t>
            </a:r>
            <a:r>
              <a:rPr sz="1050" spc="90" dirty="0">
                <a:latin typeface="Tahoma"/>
                <a:cs typeface="Tahoma"/>
              </a:rPr>
              <a:t>код</a:t>
            </a:r>
            <a:r>
              <a:rPr sz="1050" spc="-35" dirty="0">
                <a:latin typeface="Tahoma"/>
                <a:cs typeface="Tahoma"/>
              </a:rPr>
              <a:t> </a:t>
            </a:r>
            <a:r>
              <a:rPr sz="1050" dirty="0">
                <a:latin typeface="Tahoma"/>
                <a:cs typeface="Tahoma"/>
              </a:rPr>
              <a:t>VIN,</a:t>
            </a:r>
            <a:r>
              <a:rPr sz="1050" spc="-55" dirty="0">
                <a:latin typeface="Tahoma"/>
                <a:cs typeface="Tahoma"/>
              </a:rPr>
              <a:t> </a:t>
            </a:r>
            <a:r>
              <a:rPr sz="1050" spc="120" dirty="0">
                <a:latin typeface="Tahoma"/>
                <a:cs typeface="Tahoma"/>
              </a:rPr>
              <a:t>номер</a:t>
            </a:r>
            <a:r>
              <a:rPr sz="1050" spc="-45" dirty="0">
                <a:latin typeface="Tahoma"/>
                <a:cs typeface="Tahoma"/>
              </a:rPr>
              <a:t> </a:t>
            </a:r>
            <a:r>
              <a:rPr sz="1050" spc="80" dirty="0">
                <a:latin typeface="Tahoma"/>
                <a:cs typeface="Tahoma"/>
              </a:rPr>
              <a:t>машины,</a:t>
            </a:r>
            <a:r>
              <a:rPr sz="1050" spc="-70" dirty="0">
                <a:latin typeface="Tahoma"/>
                <a:cs typeface="Tahoma"/>
              </a:rPr>
              <a:t> </a:t>
            </a:r>
            <a:r>
              <a:rPr sz="1050" spc="100" dirty="0">
                <a:latin typeface="Tahoma"/>
                <a:cs typeface="Tahoma"/>
              </a:rPr>
              <a:t>марка</a:t>
            </a:r>
            <a:r>
              <a:rPr sz="1050" spc="-45" dirty="0">
                <a:latin typeface="Tahoma"/>
                <a:cs typeface="Tahoma"/>
              </a:rPr>
              <a:t> </a:t>
            </a:r>
            <a:r>
              <a:rPr sz="1050" spc="135" dirty="0">
                <a:latin typeface="Tahoma"/>
                <a:cs typeface="Tahoma"/>
              </a:rPr>
              <a:t>и</a:t>
            </a:r>
            <a:r>
              <a:rPr sz="1050" spc="-25" dirty="0">
                <a:latin typeface="Tahoma"/>
                <a:cs typeface="Tahoma"/>
              </a:rPr>
              <a:t> </a:t>
            </a:r>
            <a:r>
              <a:rPr sz="1050" spc="55" dirty="0">
                <a:latin typeface="Tahoma"/>
                <a:cs typeface="Tahoma"/>
              </a:rPr>
              <a:t>модель. </a:t>
            </a:r>
            <a:r>
              <a:rPr sz="1050" spc="100" dirty="0">
                <a:latin typeface="Tahoma"/>
                <a:cs typeface="Tahoma"/>
              </a:rPr>
              <a:t>Всего</a:t>
            </a:r>
            <a:r>
              <a:rPr sz="1050" spc="-65" dirty="0">
                <a:latin typeface="Tahoma"/>
                <a:cs typeface="Tahoma"/>
              </a:rPr>
              <a:t> </a:t>
            </a:r>
            <a:r>
              <a:rPr sz="1050" spc="85" dirty="0">
                <a:latin typeface="Tahoma"/>
                <a:cs typeface="Tahoma"/>
              </a:rPr>
              <a:t>в</a:t>
            </a:r>
            <a:r>
              <a:rPr sz="1050" spc="-45" dirty="0">
                <a:latin typeface="Tahoma"/>
                <a:cs typeface="Tahoma"/>
              </a:rPr>
              <a:t> </a:t>
            </a:r>
            <a:r>
              <a:rPr sz="1050" spc="85" dirty="0">
                <a:latin typeface="Tahoma"/>
                <a:cs typeface="Tahoma"/>
              </a:rPr>
              <a:t>базе</a:t>
            </a:r>
            <a:r>
              <a:rPr sz="1050" spc="-60" dirty="0">
                <a:latin typeface="Tahoma"/>
                <a:cs typeface="Tahoma"/>
              </a:rPr>
              <a:t> </a:t>
            </a:r>
            <a:r>
              <a:rPr sz="1050" spc="95" dirty="0">
                <a:latin typeface="Tahoma"/>
                <a:cs typeface="Tahoma"/>
              </a:rPr>
              <a:t>более</a:t>
            </a:r>
            <a:r>
              <a:rPr sz="1050" spc="-65" dirty="0">
                <a:latin typeface="Tahoma"/>
                <a:cs typeface="Tahoma"/>
              </a:rPr>
              <a:t> </a:t>
            </a:r>
            <a:r>
              <a:rPr sz="1050" spc="65" dirty="0">
                <a:latin typeface="Tahoma"/>
                <a:cs typeface="Tahoma"/>
              </a:rPr>
              <a:t>50</a:t>
            </a:r>
            <a:r>
              <a:rPr sz="1050" spc="-45" dirty="0">
                <a:latin typeface="Tahoma"/>
                <a:cs typeface="Tahoma"/>
              </a:rPr>
              <a:t> </a:t>
            </a:r>
            <a:r>
              <a:rPr sz="1050" spc="60" dirty="0">
                <a:latin typeface="Tahoma"/>
                <a:cs typeface="Tahoma"/>
              </a:rPr>
              <a:t>млн.</a:t>
            </a:r>
            <a:r>
              <a:rPr sz="1050" spc="-60" dirty="0">
                <a:latin typeface="Tahoma"/>
                <a:cs typeface="Tahoma"/>
              </a:rPr>
              <a:t> </a:t>
            </a:r>
            <a:r>
              <a:rPr sz="1050" spc="65" dirty="0">
                <a:latin typeface="Tahoma"/>
                <a:cs typeface="Tahoma"/>
              </a:rPr>
              <a:t>строк</a:t>
            </a:r>
            <a:endParaRPr sz="105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775"/>
              </a:spcBef>
            </a:pPr>
            <a:r>
              <a:rPr sz="3200" spc="240" dirty="0">
                <a:latin typeface="Tahoma"/>
                <a:cs typeface="Tahoma"/>
              </a:rPr>
              <a:t>Как</a:t>
            </a:r>
            <a:r>
              <a:rPr sz="3200" spc="-160" dirty="0">
                <a:latin typeface="Tahoma"/>
                <a:cs typeface="Tahoma"/>
              </a:rPr>
              <a:t> </a:t>
            </a:r>
            <a:r>
              <a:rPr sz="3200" spc="240" dirty="0">
                <a:latin typeface="Tahoma"/>
                <a:cs typeface="Tahoma"/>
              </a:rPr>
              <a:t>защититься?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310621" y="5093970"/>
            <a:ext cx="1544320" cy="119951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52400">
              <a:lnSpc>
                <a:spcPts val="1300"/>
              </a:lnSpc>
              <a:spcBef>
                <a:spcPts val="259"/>
              </a:spcBef>
            </a:pPr>
            <a:r>
              <a:rPr sz="1200" b="1" spc="-10" dirty="0">
                <a:latin typeface="Tahoma"/>
                <a:cs typeface="Tahoma"/>
              </a:rPr>
              <a:t>Двухфакторная аутентификация</a:t>
            </a:r>
            <a:endParaRPr sz="1200">
              <a:latin typeface="Tahoma"/>
              <a:cs typeface="Tahoma"/>
            </a:endParaRPr>
          </a:p>
          <a:p>
            <a:pPr marL="31115" marR="589280">
              <a:lnSpc>
                <a:spcPts val="1010"/>
              </a:lnSpc>
              <a:spcBef>
                <a:spcPts val="420"/>
              </a:spcBef>
            </a:pPr>
            <a:r>
              <a:rPr sz="1050" dirty="0">
                <a:latin typeface="Tahoma"/>
                <a:cs typeface="Tahoma"/>
              </a:rPr>
              <a:t>Туда, </a:t>
            </a:r>
            <a:r>
              <a:rPr sz="1050" spc="80" dirty="0">
                <a:latin typeface="Tahoma"/>
                <a:cs typeface="Tahoma"/>
              </a:rPr>
              <a:t>где</a:t>
            </a:r>
            <a:r>
              <a:rPr sz="1050" spc="10" dirty="0">
                <a:latin typeface="Tahoma"/>
                <a:cs typeface="Tahoma"/>
              </a:rPr>
              <a:t> </a:t>
            </a:r>
            <a:r>
              <a:rPr sz="1050" spc="40" dirty="0">
                <a:latin typeface="Tahoma"/>
                <a:cs typeface="Tahoma"/>
              </a:rPr>
              <a:t>это </a:t>
            </a:r>
            <a:r>
              <a:rPr sz="1050" spc="70" dirty="0">
                <a:latin typeface="Tahoma"/>
                <a:cs typeface="Tahoma"/>
              </a:rPr>
              <a:t>невозможно,</a:t>
            </a:r>
            <a:endParaRPr sz="1050">
              <a:latin typeface="Tahoma"/>
              <a:cs typeface="Tahoma"/>
            </a:endParaRPr>
          </a:p>
          <a:p>
            <a:pPr marL="31115" marR="5080">
              <a:lnSpc>
                <a:spcPct val="80100"/>
              </a:lnSpc>
              <a:spcBef>
                <a:spcPts val="5"/>
              </a:spcBef>
            </a:pPr>
            <a:r>
              <a:rPr sz="1050" spc="105" dirty="0">
                <a:latin typeface="Tahoma"/>
                <a:cs typeface="Tahoma"/>
              </a:rPr>
              <a:t>не</a:t>
            </a:r>
            <a:r>
              <a:rPr sz="1050" spc="-70" dirty="0">
                <a:latin typeface="Tahoma"/>
                <a:cs typeface="Tahoma"/>
              </a:rPr>
              <a:t> </a:t>
            </a:r>
            <a:r>
              <a:rPr sz="1050" spc="75" dirty="0">
                <a:latin typeface="Tahoma"/>
                <a:cs typeface="Tahoma"/>
              </a:rPr>
              <a:t>следует</a:t>
            </a:r>
            <a:r>
              <a:rPr sz="1050" spc="-60" dirty="0">
                <a:latin typeface="Tahoma"/>
                <a:cs typeface="Tahoma"/>
              </a:rPr>
              <a:t> </a:t>
            </a:r>
            <a:r>
              <a:rPr sz="1050" spc="60" dirty="0">
                <a:latin typeface="Tahoma"/>
                <a:cs typeface="Tahoma"/>
              </a:rPr>
              <a:t>загружать </a:t>
            </a:r>
            <a:r>
              <a:rPr sz="1050" spc="114" dirty="0">
                <a:latin typeface="Tahoma"/>
                <a:cs typeface="Tahoma"/>
              </a:rPr>
              <a:t>или</a:t>
            </a:r>
            <a:r>
              <a:rPr sz="1050" spc="-75" dirty="0">
                <a:latin typeface="Tahoma"/>
                <a:cs typeface="Tahoma"/>
              </a:rPr>
              <a:t> </a:t>
            </a:r>
            <a:r>
              <a:rPr sz="1050" spc="60" dirty="0">
                <a:latin typeface="Tahoma"/>
                <a:cs typeface="Tahoma"/>
              </a:rPr>
              <a:t>отправлять </a:t>
            </a:r>
            <a:r>
              <a:rPr sz="1050" spc="90" dirty="0">
                <a:latin typeface="Tahoma"/>
                <a:cs typeface="Tahoma"/>
              </a:rPr>
              <a:t>ничего</a:t>
            </a:r>
            <a:r>
              <a:rPr sz="1050" spc="-60" dirty="0">
                <a:latin typeface="Tahoma"/>
                <a:cs typeface="Tahoma"/>
              </a:rPr>
              <a:t> </a:t>
            </a:r>
            <a:r>
              <a:rPr sz="1050" spc="95" dirty="0">
                <a:latin typeface="Tahoma"/>
                <a:cs typeface="Tahoma"/>
              </a:rPr>
              <a:t>ценного</a:t>
            </a:r>
            <a:r>
              <a:rPr sz="1050" spc="-55" dirty="0">
                <a:latin typeface="Tahoma"/>
                <a:cs typeface="Tahoma"/>
              </a:rPr>
              <a:t> </a:t>
            </a:r>
            <a:r>
              <a:rPr sz="1050" spc="85" dirty="0">
                <a:latin typeface="Tahoma"/>
                <a:cs typeface="Tahoma"/>
              </a:rPr>
              <a:t>и </a:t>
            </a:r>
            <a:r>
              <a:rPr sz="1050" spc="80" dirty="0">
                <a:latin typeface="Tahoma"/>
                <a:cs typeface="Tahoma"/>
              </a:rPr>
              <a:t>конфиденциального</a:t>
            </a:r>
            <a:endParaRPr sz="10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694688"/>
              <a:ext cx="12192000" cy="5163820"/>
            </a:xfrm>
            <a:custGeom>
              <a:avLst/>
              <a:gdLst/>
              <a:ahLst/>
              <a:cxnLst/>
              <a:rect l="l" t="t" r="r" b="b"/>
              <a:pathLst>
                <a:path w="12192000" h="5163820">
                  <a:moveTo>
                    <a:pt x="0" y="5163311"/>
                  </a:moveTo>
                  <a:lnTo>
                    <a:pt x="12192000" y="516331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163311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75147" y="2887967"/>
              <a:ext cx="974610" cy="9746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2747" y="2887967"/>
              <a:ext cx="974597" cy="97461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0"/>
              <a:ext cx="12192000" cy="1694814"/>
            </a:xfrm>
            <a:custGeom>
              <a:avLst/>
              <a:gdLst/>
              <a:ahLst/>
              <a:cxnLst/>
              <a:rect l="l" t="t" r="r" b="b"/>
              <a:pathLst>
                <a:path w="12192000" h="1694814">
                  <a:moveTo>
                    <a:pt x="0" y="1694688"/>
                  </a:moveTo>
                  <a:lnTo>
                    <a:pt x="12192000" y="169468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6946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673351"/>
              <a:ext cx="12191238" cy="5867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26847" y="4107292"/>
            <a:ext cx="3027680" cy="1737995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66370">
              <a:lnSpc>
                <a:spcPct val="100000"/>
              </a:lnSpc>
              <a:spcBef>
                <a:spcPts val="919"/>
              </a:spcBef>
            </a:pPr>
            <a:r>
              <a:rPr sz="2800" spc="315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28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200" dirty="0">
                <a:solidFill>
                  <a:srgbClr val="FFFFFF"/>
                </a:solidFill>
                <a:latin typeface="Tahoma"/>
                <a:cs typeface="Tahoma"/>
              </a:rPr>
              <a:t>открывайте</a:t>
            </a:r>
            <a:endParaRPr sz="2800">
              <a:latin typeface="Tahoma"/>
              <a:cs typeface="Tahoma"/>
            </a:endParaRPr>
          </a:p>
          <a:p>
            <a:pPr algn="ctr">
              <a:lnSpc>
                <a:spcPts val="1825"/>
              </a:lnSpc>
              <a:spcBef>
                <a:spcPts val="470"/>
              </a:spcBef>
            </a:pP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email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80" dirty="0">
                <a:solidFill>
                  <a:srgbClr val="FFFFFF"/>
                </a:solidFill>
                <a:latin typeface="Tahoma"/>
                <a:cs typeface="Tahoma"/>
              </a:rPr>
              <a:t>смс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от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незнакомых</a:t>
            </a:r>
            <a:endParaRPr sz="1600">
              <a:latin typeface="Tahoma"/>
              <a:cs typeface="Tahoma"/>
            </a:endParaRPr>
          </a:p>
          <a:p>
            <a:pPr algn="ctr">
              <a:lnSpc>
                <a:spcPts val="1730"/>
              </a:lnSpc>
            </a:pPr>
            <a:r>
              <a:rPr sz="1600" spc="95" dirty="0">
                <a:solidFill>
                  <a:srgbClr val="FFFFFF"/>
                </a:solidFill>
                <a:latin typeface="Tahoma"/>
                <a:cs typeface="Tahoma"/>
              </a:rPr>
              <a:t>отправителей,</a:t>
            </a:r>
            <a:endParaRPr sz="1600">
              <a:latin typeface="Tahoma"/>
              <a:cs typeface="Tahoma"/>
            </a:endParaRPr>
          </a:p>
          <a:p>
            <a:pPr marL="12065" marR="5080" algn="ctr">
              <a:lnSpc>
                <a:spcPts val="1730"/>
              </a:lnSpc>
              <a:spcBef>
                <a:spcPts val="120"/>
              </a:spcBef>
            </a:pPr>
            <a:r>
              <a:rPr sz="1600" b="1" spc="120" dirty="0">
                <a:solidFill>
                  <a:srgbClr val="FFFFFF"/>
                </a:solidFill>
                <a:latin typeface="Trebuchet MS"/>
                <a:cs typeface="Trebuchet MS"/>
              </a:rPr>
              <a:t>не</a:t>
            </a:r>
            <a:r>
              <a:rPr sz="1600" b="1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10" dirty="0">
                <a:solidFill>
                  <a:srgbClr val="FFFFFF"/>
                </a:solidFill>
                <a:latin typeface="Trebuchet MS"/>
                <a:cs typeface="Trebuchet MS"/>
              </a:rPr>
              <a:t>переходите</a:t>
            </a:r>
            <a:r>
              <a:rPr sz="160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35" dirty="0">
                <a:solidFill>
                  <a:srgbClr val="FFFFFF"/>
                </a:solidFill>
                <a:latin typeface="Trebuchet MS"/>
                <a:cs typeface="Trebuchet MS"/>
              </a:rPr>
              <a:t>по</a:t>
            </a:r>
            <a:r>
              <a:rPr sz="16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14" dirty="0">
                <a:solidFill>
                  <a:srgbClr val="FFFFFF"/>
                </a:solidFill>
                <a:latin typeface="Trebuchet MS"/>
                <a:cs typeface="Trebuchet MS"/>
              </a:rPr>
              <a:t>ссылкам </a:t>
            </a:r>
            <a:r>
              <a:rPr sz="1600" spc="19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120" dirty="0">
                <a:solidFill>
                  <a:srgbClr val="FFFFFF"/>
                </a:solidFill>
                <a:latin typeface="Trebuchet MS"/>
                <a:cs typeface="Trebuchet MS"/>
              </a:rPr>
              <a:t>не</a:t>
            </a:r>
            <a:r>
              <a:rPr sz="1600" b="1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05" dirty="0">
                <a:solidFill>
                  <a:srgbClr val="FFFFFF"/>
                </a:solidFill>
                <a:latin typeface="Trebuchet MS"/>
                <a:cs typeface="Trebuchet MS"/>
              </a:rPr>
              <a:t>открывайте </a:t>
            </a:r>
            <a:r>
              <a:rPr sz="1600" b="1" spc="125" dirty="0">
                <a:solidFill>
                  <a:srgbClr val="FFFFFF"/>
                </a:solidFill>
                <a:latin typeface="Trebuchet MS"/>
                <a:cs typeface="Trebuchet MS"/>
              </a:rPr>
              <a:t>вложенные</a:t>
            </a:r>
            <a:r>
              <a:rPr sz="1600" b="1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05" dirty="0">
                <a:solidFill>
                  <a:srgbClr val="FFFFFF"/>
                </a:solidFill>
                <a:latin typeface="Trebuchet MS"/>
                <a:cs typeface="Trebuchet MS"/>
              </a:rPr>
              <a:t>файлы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27550" y="4104654"/>
            <a:ext cx="2938780" cy="1316990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10"/>
              </a:spcBef>
            </a:pPr>
            <a:r>
              <a:rPr sz="2800" spc="315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28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240" dirty="0">
                <a:solidFill>
                  <a:srgbClr val="FFFFFF"/>
                </a:solidFill>
                <a:latin typeface="Tahoma"/>
                <a:cs typeface="Tahoma"/>
              </a:rPr>
              <a:t>размещайте</a:t>
            </a:r>
            <a:endParaRPr sz="2800">
              <a:latin typeface="Tahoma"/>
              <a:cs typeface="Tahoma"/>
            </a:endParaRPr>
          </a:p>
          <a:p>
            <a:pPr marR="46990" algn="ctr">
              <a:lnSpc>
                <a:spcPts val="1825"/>
              </a:lnSpc>
              <a:spcBef>
                <a:spcPts val="520"/>
              </a:spcBef>
            </a:pPr>
            <a:r>
              <a:rPr sz="1600" b="1" spc="125" dirty="0">
                <a:solidFill>
                  <a:srgbClr val="FFFFFF"/>
                </a:solidFill>
                <a:latin typeface="Trebuchet MS"/>
                <a:cs typeface="Trebuchet MS"/>
              </a:rPr>
              <a:t>персональные</a:t>
            </a:r>
            <a:r>
              <a:rPr sz="1600" b="1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14" dirty="0">
                <a:solidFill>
                  <a:srgbClr val="FFFFFF"/>
                </a:solidFill>
                <a:latin typeface="Trebuchet MS"/>
                <a:cs typeface="Trebuchet MS"/>
              </a:rPr>
              <a:t>данные</a:t>
            </a:r>
            <a:endParaRPr sz="1600">
              <a:latin typeface="Trebuchet MS"/>
              <a:cs typeface="Trebuchet MS"/>
            </a:endParaRPr>
          </a:p>
          <a:p>
            <a:pPr marR="46355" algn="ctr">
              <a:lnSpc>
                <a:spcPts val="1730"/>
              </a:lnSpc>
            </a:pP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ненадежных</a:t>
            </a:r>
            <a:endParaRPr sz="1600">
              <a:latin typeface="Tahoma"/>
              <a:cs typeface="Tahoma"/>
            </a:endParaRPr>
          </a:p>
          <a:p>
            <a:pPr marR="45720" algn="ctr">
              <a:lnSpc>
                <a:spcPts val="1825"/>
              </a:lnSpc>
            </a:pPr>
            <a:r>
              <a:rPr sz="1600" spc="110" dirty="0">
                <a:solidFill>
                  <a:srgbClr val="FFFFFF"/>
                </a:solidFill>
                <a:latin typeface="Tahoma"/>
                <a:cs typeface="Tahoma"/>
              </a:rPr>
              <a:t>онлайн</a:t>
            </a:r>
            <a:r>
              <a:rPr sz="1600" spc="11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сервисах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86750" y="4107292"/>
            <a:ext cx="3047365" cy="1957705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z="2800" spc="315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28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215" dirty="0">
                <a:solidFill>
                  <a:srgbClr val="FFFFFF"/>
                </a:solidFill>
                <a:latin typeface="Tahoma"/>
                <a:cs typeface="Tahoma"/>
              </a:rPr>
              <a:t>передавайте</a:t>
            </a:r>
            <a:endParaRPr sz="2800">
              <a:latin typeface="Tahoma"/>
              <a:cs typeface="Tahoma"/>
            </a:endParaRPr>
          </a:p>
          <a:p>
            <a:pPr marL="344170" marR="411480" indent="1270" algn="ctr">
              <a:lnSpc>
                <a:spcPct val="90000"/>
              </a:lnSpc>
              <a:spcBef>
                <a:spcPts val="660"/>
              </a:spcBef>
            </a:pP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конфиденциальные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данные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Tahoma"/>
                <a:cs typeface="Tahoma"/>
              </a:rPr>
              <a:t>(реквизиты </a:t>
            </a: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доступа,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финансовую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информацию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9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Tahoma"/>
                <a:cs typeface="Tahoma"/>
              </a:rPr>
              <a:t>пр.) </a:t>
            </a:r>
            <a:r>
              <a:rPr sz="1600" b="1" spc="135" dirty="0">
                <a:solidFill>
                  <a:srgbClr val="FFFFFF"/>
                </a:solidFill>
                <a:latin typeface="Trebuchet MS"/>
                <a:cs typeface="Trebuchet MS"/>
              </a:rPr>
              <a:t>по</a:t>
            </a:r>
            <a:r>
              <a:rPr sz="160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20" dirty="0">
                <a:solidFill>
                  <a:srgbClr val="FFFFFF"/>
                </a:solidFill>
                <a:latin typeface="Trebuchet MS"/>
                <a:cs typeface="Trebuchet MS"/>
              </a:rPr>
              <a:t>общедоступным </a:t>
            </a:r>
            <a:r>
              <a:rPr sz="1600" b="1" dirty="0">
                <a:solidFill>
                  <a:srgbClr val="FFFFFF"/>
                </a:solidFill>
                <a:latin typeface="Tahoma"/>
                <a:cs typeface="Tahoma"/>
              </a:rPr>
              <a:t>Wi-Fi</a:t>
            </a:r>
            <a:r>
              <a:rPr sz="1600" b="1" spc="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95" dirty="0">
                <a:solidFill>
                  <a:srgbClr val="FFFFFF"/>
                </a:solidFill>
                <a:latin typeface="Trebuchet MS"/>
                <a:cs typeface="Trebuchet MS"/>
              </a:rPr>
              <a:t>сетям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3293" y="312165"/>
            <a:ext cx="112960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365" dirty="0">
                <a:latin typeface="Tahoma"/>
                <a:cs typeface="Tahoma"/>
              </a:rPr>
              <a:t>Рекомендации</a:t>
            </a:r>
            <a:r>
              <a:rPr sz="3200" spc="-160" dirty="0">
                <a:latin typeface="Tahoma"/>
                <a:cs typeface="Tahoma"/>
              </a:rPr>
              <a:t> </a:t>
            </a:r>
            <a:r>
              <a:rPr sz="3200" spc="335" dirty="0">
                <a:latin typeface="Tahoma"/>
                <a:cs typeface="Tahoma"/>
              </a:rPr>
              <a:t>по</a:t>
            </a:r>
            <a:r>
              <a:rPr sz="3200" spc="-120" dirty="0">
                <a:latin typeface="Tahoma"/>
                <a:cs typeface="Tahoma"/>
              </a:rPr>
              <a:t> </a:t>
            </a:r>
            <a:r>
              <a:rPr sz="3200" spc="285" dirty="0">
                <a:latin typeface="Tahoma"/>
                <a:cs typeface="Tahoma"/>
              </a:rPr>
              <a:t>защите</a:t>
            </a:r>
            <a:r>
              <a:rPr sz="3200" spc="-114" dirty="0">
                <a:latin typeface="Tahoma"/>
                <a:cs typeface="Tahoma"/>
              </a:rPr>
              <a:t> </a:t>
            </a:r>
            <a:r>
              <a:rPr sz="3200" spc="190" dirty="0">
                <a:latin typeface="Tahoma"/>
                <a:cs typeface="Tahoma"/>
              </a:rPr>
              <a:t>от</a:t>
            </a:r>
            <a:r>
              <a:rPr sz="3200" spc="-120" dirty="0">
                <a:latin typeface="Tahoma"/>
                <a:cs typeface="Tahoma"/>
              </a:rPr>
              <a:t> </a:t>
            </a:r>
            <a:r>
              <a:rPr sz="3200" spc="270" dirty="0">
                <a:latin typeface="Tahoma"/>
                <a:cs typeface="Tahoma"/>
              </a:rPr>
              <a:t>технологических</a:t>
            </a:r>
            <a:r>
              <a:rPr sz="3200" spc="-150" dirty="0">
                <a:latin typeface="Tahoma"/>
                <a:cs typeface="Tahoma"/>
              </a:rPr>
              <a:t> </a:t>
            </a:r>
            <a:r>
              <a:rPr sz="3200" spc="270" dirty="0">
                <a:latin typeface="Tahoma"/>
                <a:cs typeface="Tahoma"/>
              </a:rPr>
              <a:t>угроз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58823" y="2941066"/>
            <a:ext cx="29464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-1395" dirty="0">
                <a:latin typeface="Tahoma"/>
                <a:cs typeface="Tahoma"/>
              </a:rPr>
              <a:t>1</a:t>
            </a:r>
            <a:endParaRPr sz="54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66613" y="2914904"/>
            <a:ext cx="43053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-325" dirty="0">
                <a:latin typeface="Tahoma"/>
                <a:cs typeface="Tahoma"/>
              </a:rPr>
              <a:t>2</a:t>
            </a:r>
            <a:endParaRPr sz="54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539745" y="2887967"/>
            <a:ext cx="7626350" cy="974725"/>
            <a:chOff x="2539745" y="2887967"/>
            <a:chExt cx="7626350" cy="974725"/>
          </a:xfrm>
        </p:grpSpPr>
        <p:sp>
          <p:nvSpPr>
            <p:cNvPr id="15" name="object 15"/>
            <p:cNvSpPr/>
            <p:nvPr/>
          </p:nvSpPr>
          <p:spPr>
            <a:xfrm>
              <a:off x="2539745" y="3408426"/>
              <a:ext cx="6529705" cy="0"/>
            </a:xfrm>
            <a:custGeom>
              <a:avLst/>
              <a:gdLst/>
              <a:ahLst/>
              <a:cxnLst/>
              <a:rect l="l" t="t" r="r" b="b"/>
              <a:pathLst>
                <a:path w="6529705">
                  <a:moveTo>
                    <a:pt x="0" y="0"/>
                  </a:moveTo>
                  <a:lnTo>
                    <a:pt x="2642235" y="0"/>
                  </a:lnTo>
                </a:path>
                <a:path w="6529705">
                  <a:moveTo>
                    <a:pt x="3988307" y="0"/>
                  </a:moveTo>
                  <a:lnTo>
                    <a:pt x="6529197" y="0"/>
                  </a:lnTo>
                </a:path>
              </a:pathLst>
            </a:custGeom>
            <a:ln w="508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91243" y="2887967"/>
              <a:ext cx="974598" cy="97461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9471152" y="2912745"/>
            <a:ext cx="43180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-325" dirty="0">
                <a:latin typeface="Tahoma"/>
                <a:cs typeface="Tahoma"/>
              </a:rPr>
              <a:t>3</a:t>
            </a:r>
            <a:endParaRPr sz="5400">
              <a:latin typeface="Tahoma"/>
              <a:cs typeface="Tahoma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2166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3938142" y="825500"/>
            <a:ext cx="41846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325" dirty="0"/>
              <a:t>Три</a:t>
            </a:r>
            <a:r>
              <a:rPr sz="3600" spc="-155" dirty="0"/>
              <a:t> </a:t>
            </a:r>
            <a:r>
              <a:rPr sz="3600" spc="315" dirty="0"/>
              <a:t>важных</a:t>
            </a:r>
            <a:r>
              <a:rPr sz="3600" spc="-150" dirty="0"/>
              <a:t> </a:t>
            </a:r>
            <a:r>
              <a:rPr sz="3600" spc="65" dirty="0"/>
              <a:t>«НЕ»</a:t>
            </a:r>
            <a:endParaRPr sz="36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586483"/>
              <a:ext cx="12192000" cy="5271770"/>
            </a:xfrm>
            <a:custGeom>
              <a:avLst/>
              <a:gdLst/>
              <a:ahLst/>
              <a:cxnLst/>
              <a:rect l="l" t="t" r="r" b="b"/>
              <a:pathLst>
                <a:path w="12192000" h="5271770">
                  <a:moveTo>
                    <a:pt x="0" y="5271515"/>
                  </a:moveTo>
                  <a:lnTo>
                    <a:pt x="12192000" y="527151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271515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60008" y="1557527"/>
              <a:ext cx="83058" cy="529971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12192000" cy="1586865"/>
            </a:xfrm>
            <a:custGeom>
              <a:avLst/>
              <a:gdLst/>
              <a:ahLst/>
              <a:cxnLst/>
              <a:rect l="l" t="t" r="r" b="b"/>
              <a:pathLst>
                <a:path w="12192000" h="1586865">
                  <a:moveTo>
                    <a:pt x="12191999" y="0"/>
                  </a:moveTo>
                  <a:lnTo>
                    <a:pt x="0" y="0"/>
                  </a:lnTo>
                  <a:lnTo>
                    <a:pt x="0" y="1586484"/>
                  </a:lnTo>
                  <a:lnTo>
                    <a:pt x="12191999" y="1586484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542278" y="2284933"/>
            <a:ext cx="47707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80" dirty="0">
                <a:solidFill>
                  <a:srgbClr val="FFFFFF"/>
                </a:solidFill>
                <a:latin typeface="Tahoma"/>
                <a:cs typeface="Tahoma"/>
              </a:rPr>
              <a:t>Критерии</a:t>
            </a:r>
            <a:r>
              <a:rPr sz="1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создания</a:t>
            </a:r>
            <a:r>
              <a:rPr sz="18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надёжного</a:t>
            </a:r>
            <a:r>
              <a:rPr sz="1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пароля: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38161" y="3537915"/>
            <a:ext cx="4059554" cy="752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15"/>
              </a:lnSpc>
              <a:spcBef>
                <a:spcPts val="105"/>
              </a:spcBef>
            </a:pPr>
            <a:r>
              <a:rPr sz="1400" b="1" spc="130" dirty="0">
                <a:solidFill>
                  <a:srgbClr val="FFFFFF"/>
                </a:solidFill>
                <a:latin typeface="Trebuchet MS"/>
                <a:cs typeface="Trebuchet MS"/>
              </a:rPr>
              <a:t>Разные</a:t>
            </a:r>
            <a:r>
              <a:rPr sz="1400" b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00" dirty="0">
                <a:solidFill>
                  <a:srgbClr val="FFFFFF"/>
                </a:solidFill>
                <a:latin typeface="Trebuchet MS"/>
                <a:cs typeface="Trebuchet MS"/>
              </a:rPr>
              <a:t>регистры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80000"/>
              </a:lnSpc>
              <a:spcBef>
                <a:spcPts val="170"/>
              </a:spcBef>
            </a:pP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пароль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должен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содержать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буквы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разных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регистров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(строчные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прописные),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цифры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символы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—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$,</a:t>
            </a:r>
            <a:r>
              <a:rPr sz="14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10" dirty="0">
                <a:solidFill>
                  <a:srgbClr val="FFFFFF"/>
                </a:solidFill>
                <a:latin typeface="Verdana"/>
                <a:cs typeface="Verdana"/>
              </a:rPr>
              <a:t>#,</a:t>
            </a:r>
            <a:r>
              <a:rPr sz="14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&amp;,</a:t>
            </a:r>
            <a:r>
              <a:rPr sz="14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@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11797" y="2475712"/>
            <a:ext cx="2823210" cy="3954145"/>
          </a:xfrm>
          <a:prstGeom prst="rect">
            <a:avLst/>
          </a:prstGeom>
        </p:spPr>
        <p:txBody>
          <a:bodyPr vert="horz" wrap="square" lIns="0" tIns="2184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20"/>
              </a:spcBef>
            </a:pPr>
            <a:r>
              <a:rPr sz="4400" spc="-1285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endParaRPr sz="44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1620"/>
              </a:spcBef>
            </a:pPr>
            <a:r>
              <a:rPr sz="4400" spc="-360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44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2760"/>
              </a:spcBef>
            </a:pPr>
            <a:r>
              <a:rPr sz="4400" spc="-39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endParaRPr sz="4400">
              <a:latin typeface="Verdana"/>
              <a:cs typeface="Verdana"/>
            </a:endParaRPr>
          </a:p>
          <a:p>
            <a:pPr marL="52069">
              <a:lnSpc>
                <a:spcPts val="4900"/>
              </a:lnSpc>
              <a:spcBef>
                <a:spcPts val="195"/>
              </a:spcBef>
            </a:pPr>
            <a:r>
              <a:rPr sz="6600" spc="165" baseline="-35353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r>
              <a:rPr sz="6600" spc="-179" baseline="-3535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b="1" spc="114" dirty="0">
                <a:solidFill>
                  <a:srgbClr val="FFFFFF"/>
                </a:solidFill>
                <a:latin typeface="Trebuchet MS"/>
                <a:cs typeface="Trebuchet MS"/>
              </a:rPr>
              <a:t>Обновление</a:t>
            </a:r>
            <a:endParaRPr sz="1400">
              <a:latin typeface="Trebuchet MS"/>
              <a:cs typeface="Trebuchet MS"/>
            </a:endParaRPr>
          </a:p>
          <a:p>
            <a:pPr marL="603885">
              <a:lnSpc>
                <a:spcPts val="1135"/>
              </a:lnSpc>
            </a:pP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каждый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пароль</a:t>
            </a:r>
            <a:endParaRPr sz="1400">
              <a:latin typeface="Tahoma"/>
              <a:cs typeface="Tahoma"/>
            </a:endParaRPr>
          </a:p>
          <a:p>
            <a:pPr marL="603885" marR="30480">
              <a:lnSpc>
                <a:spcPct val="80000"/>
              </a:lnSpc>
              <a:spcBef>
                <a:spcPts val="170"/>
              </a:spcBef>
            </a:pP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необходимо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обновлять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несколько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раз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год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66915" y="2737308"/>
            <a:ext cx="4630420" cy="51498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400" b="1" spc="-150" dirty="0">
                <a:solidFill>
                  <a:srgbClr val="FFFFFF"/>
                </a:solidFill>
                <a:latin typeface="Trebuchet MS"/>
                <a:cs typeface="Trebuchet MS"/>
              </a:rPr>
              <a:t>12</a:t>
            </a:r>
            <a:r>
              <a:rPr sz="140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05" dirty="0">
                <a:solidFill>
                  <a:srgbClr val="FFFFFF"/>
                </a:solidFill>
                <a:latin typeface="Trebuchet MS"/>
                <a:cs typeface="Trebuchet MS"/>
              </a:rPr>
              <a:t>символов</a:t>
            </a:r>
            <a:endParaRPr sz="1400">
              <a:latin typeface="Trebuchet MS"/>
              <a:cs typeface="Trebuchet MS"/>
            </a:endParaRPr>
          </a:p>
          <a:p>
            <a:pPr marL="36195">
              <a:lnSpc>
                <a:spcPct val="100000"/>
              </a:lnSpc>
              <a:spcBef>
                <a:spcPts val="250"/>
              </a:spcBef>
            </a:pP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пароль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должен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составлять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менее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120" dirty="0">
                <a:solidFill>
                  <a:srgbClr val="FFFFFF"/>
                </a:solidFill>
                <a:latin typeface="Tahoma"/>
                <a:cs typeface="Tahoma"/>
              </a:rPr>
              <a:t>12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символов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85838" y="4540377"/>
            <a:ext cx="1995805" cy="79311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7145" marR="5080" indent="-5080">
              <a:lnSpc>
                <a:spcPct val="89600"/>
              </a:lnSpc>
              <a:spcBef>
                <a:spcPts val="275"/>
              </a:spcBef>
            </a:pPr>
            <a:r>
              <a:rPr sz="1400" b="1" spc="105" dirty="0">
                <a:solidFill>
                  <a:srgbClr val="FFFFFF"/>
                </a:solidFill>
                <a:latin typeface="Trebuchet MS"/>
                <a:cs typeface="Trebuchet MS"/>
              </a:rPr>
              <a:t>Уникальность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нельзя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использовать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один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пароль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двух</a:t>
            </a:r>
            <a:endParaRPr sz="1400">
              <a:latin typeface="Tahoma"/>
              <a:cs typeface="Tahoma"/>
            </a:endParaRPr>
          </a:p>
          <a:p>
            <a:pPr marL="17145">
              <a:lnSpc>
                <a:spcPts val="1345"/>
              </a:lnSpc>
            </a:pP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более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сервисах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9564" y="2284933"/>
            <a:ext cx="509841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8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FFFFFF"/>
                </a:solidFill>
                <a:latin typeface="Tahoma"/>
                <a:cs typeface="Tahoma"/>
              </a:rPr>
              <a:t>примере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FFFFFF"/>
                </a:solidFill>
                <a:latin typeface="Tahoma"/>
                <a:cs typeface="Tahoma"/>
              </a:rPr>
              <a:t>аккаунта</a:t>
            </a:r>
            <a:r>
              <a:rPr sz="1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почтовой</a:t>
            </a:r>
            <a:r>
              <a:rPr sz="18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FFFFFF"/>
                </a:solidFill>
                <a:latin typeface="Tahoma"/>
                <a:cs typeface="Tahoma"/>
              </a:rPr>
              <a:t>системе: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26998" y="5775452"/>
            <a:ext cx="1272540" cy="65024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1400" b="1" spc="90" dirty="0">
                <a:solidFill>
                  <a:srgbClr val="FFFFFF"/>
                </a:solidFill>
                <a:latin typeface="Trebuchet MS"/>
                <a:cs typeface="Trebuchet MS"/>
              </a:rPr>
              <a:t>Следуйте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ts val="1510"/>
              </a:lnSpc>
              <a:spcBef>
                <a:spcPts val="105"/>
              </a:spcBef>
            </a:pP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инструкциям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ts val="1510"/>
              </a:lnSpc>
            </a:pP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экране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4687" y="2488285"/>
            <a:ext cx="410209" cy="3884295"/>
          </a:xfrm>
          <a:prstGeom prst="rect">
            <a:avLst/>
          </a:prstGeom>
        </p:spPr>
        <p:txBody>
          <a:bodyPr vert="horz" wrap="square" lIns="0" tIns="20574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620"/>
              </a:spcBef>
            </a:pPr>
            <a:r>
              <a:rPr sz="4400" spc="-1285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endParaRPr sz="4400">
              <a:latin typeface="Verdana"/>
              <a:cs typeface="Verdana"/>
            </a:endParaRPr>
          </a:p>
          <a:p>
            <a:pPr marL="14604">
              <a:lnSpc>
                <a:spcPct val="100000"/>
              </a:lnSpc>
              <a:spcBef>
                <a:spcPts val="1520"/>
              </a:spcBef>
            </a:pPr>
            <a:r>
              <a:rPr sz="4400" spc="-360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4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620"/>
              </a:spcBef>
            </a:pPr>
            <a:r>
              <a:rPr sz="4400" spc="-39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endParaRPr sz="4400">
              <a:latin typeface="Verdana"/>
              <a:cs typeface="Verdana"/>
            </a:endParaRPr>
          </a:p>
          <a:p>
            <a:pPr marL="26670">
              <a:lnSpc>
                <a:spcPct val="100000"/>
              </a:lnSpc>
              <a:spcBef>
                <a:spcPts val="3600"/>
              </a:spcBef>
            </a:pPr>
            <a:r>
              <a:rPr sz="4400" spc="60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endParaRPr sz="44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27303" y="3713479"/>
            <a:ext cx="2593975" cy="4451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50"/>
              </a:lnSpc>
              <a:spcBef>
                <a:spcPts val="100"/>
              </a:spcBef>
            </a:pPr>
            <a:r>
              <a:rPr sz="1400" b="1" spc="125" dirty="0">
                <a:solidFill>
                  <a:srgbClr val="FFFFFF"/>
                </a:solidFill>
                <a:latin typeface="Trebuchet MS"/>
                <a:cs typeface="Trebuchet MS"/>
              </a:rPr>
              <a:t>Выберите</a:t>
            </a:r>
            <a:r>
              <a:rPr sz="1400" b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75" dirty="0">
                <a:solidFill>
                  <a:srgbClr val="FFFFFF"/>
                </a:solidFill>
                <a:latin typeface="Trebuchet MS"/>
                <a:cs typeface="Trebuchet MS"/>
              </a:rPr>
              <a:t>«безопасность»</a:t>
            </a:r>
            <a:endParaRPr sz="1400">
              <a:latin typeface="Trebuchet MS"/>
              <a:cs typeface="Trebuchet MS"/>
            </a:endParaRPr>
          </a:p>
          <a:p>
            <a:pPr marL="22225">
              <a:lnSpc>
                <a:spcPts val="1650"/>
              </a:lnSpc>
            </a:pP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панели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навигации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03528" y="2772282"/>
            <a:ext cx="2568575" cy="459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10" dirty="0">
                <a:solidFill>
                  <a:srgbClr val="FFFFFF"/>
                </a:solidFill>
                <a:latin typeface="Trebuchet MS"/>
                <a:cs typeface="Trebuchet MS"/>
              </a:rPr>
              <a:t>Откройте</a:t>
            </a:r>
            <a:endParaRPr sz="1400">
              <a:latin typeface="Trebuchet MS"/>
              <a:cs typeface="Trebuchet MS"/>
            </a:endParaRPr>
          </a:p>
          <a:p>
            <a:pPr marL="35560">
              <a:lnSpc>
                <a:spcPct val="100000"/>
              </a:lnSpc>
              <a:spcBef>
                <a:spcPts val="45"/>
              </a:spcBef>
            </a:pP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страницу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настройки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0" dirty="0">
                <a:solidFill>
                  <a:srgbClr val="FFFFFF"/>
                </a:solidFill>
                <a:latin typeface="Tahoma"/>
                <a:cs typeface="Tahoma"/>
              </a:rPr>
              <a:t>почты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99566" y="4527244"/>
            <a:ext cx="1661160" cy="9696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105"/>
              </a:spcBef>
            </a:pPr>
            <a:r>
              <a:rPr sz="1400" b="1" spc="114" dirty="0">
                <a:solidFill>
                  <a:srgbClr val="FFFFFF"/>
                </a:solidFill>
                <a:latin typeface="Trebuchet MS"/>
                <a:cs typeface="Trebuchet MS"/>
              </a:rPr>
              <a:t>Нажмите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80000"/>
              </a:lnSpc>
              <a:spcBef>
                <a:spcPts val="370"/>
              </a:spcBef>
            </a:pP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«Двухэтапная </a:t>
            </a:r>
            <a:r>
              <a:rPr sz="1400" spc="75" dirty="0">
                <a:solidFill>
                  <a:srgbClr val="FFFFFF"/>
                </a:solidFill>
                <a:latin typeface="Tahoma"/>
                <a:cs typeface="Tahoma"/>
              </a:rPr>
              <a:t>аутентификация»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разделе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«Вход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 в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аккаунт»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0" y="1571244"/>
            <a:ext cx="12191365" cy="5207635"/>
            <a:chOff x="0" y="1571244"/>
            <a:chExt cx="12191365" cy="5207635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51404" y="4363210"/>
              <a:ext cx="3038856" cy="241553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78695" y="4625339"/>
              <a:ext cx="2610611" cy="205587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571244"/>
              <a:ext cx="12191238" cy="5867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414019" y="-29532"/>
            <a:ext cx="11296015" cy="1228090"/>
          </a:xfrm>
          <a:prstGeom prst="rect">
            <a:avLst/>
          </a:prstGeom>
        </p:spPr>
        <p:txBody>
          <a:bodyPr vert="horz" wrap="square" lIns="0" tIns="2381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75"/>
              </a:spcBef>
            </a:pPr>
            <a:r>
              <a:rPr sz="3200" spc="365" dirty="0">
                <a:latin typeface="Tahoma"/>
                <a:cs typeface="Tahoma"/>
              </a:rPr>
              <a:t>Рекомендации</a:t>
            </a:r>
            <a:r>
              <a:rPr sz="3200" spc="-160" dirty="0">
                <a:latin typeface="Tahoma"/>
                <a:cs typeface="Tahoma"/>
              </a:rPr>
              <a:t> </a:t>
            </a:r>
            <a:r>
              <a:rPr sz="3200" spc="335" dirty="0">
                <a:latin typeface="Tahoma"/>
                <a:cs typeface="Tahoma"/>
              </a:rPr>
              <a:t>по</a:t>
            </a:r>
            <a:r>
              <a:rPr sz="3200" spc="-120" dirty="0">
                <a:latin typeface="Tahoma"/>
                <a:cs typeface="Tahoma"/>
              </a:rPr>
              <a:t> </a:t>
            </a:r>
            <a:r>
              <a:rPr sz="3200" spc="285" dirty="0">
                <a:latin typeface="Tahoma"/>
                <a:cs typeface="Tahoma"/>
              </a:rPr>
              <a:t>защите</a:t>
            </a:r>
            <a:r>
              <a:rPr sz="3200" spc="-114" dirty="0">
                <a:latin typeface="Tahoma"/>
                <a:cs typeface="Tahoma"/>
              </a:rPr>
              <a:t> </a:t>
            </a:r>
            <a:r>
              <a:rPr sz="3200" spc="190" dirty="0">
                <a:latin typeface="Tahoma"/>
                <a:cs typeface="Tahoma"/>
              </a:rPr>
              <a:t>от</a:t>
            </a:r>
            <a:r>
              <a:rPr sz="3200" spc="-120" dirty="0">
                <a:latin typeface="Tahoma"/>
                <a:cs typeface="Tahoma"/>
              </a:rPr>
              <a:t> </a:t>
            </a:r>
            <a:r>
              <a:rPr sz="3200" spc="270" dirty="0">
                <a:latin typeface="Tahoma"/>
                <a:cs typeface="Tahoma"/>
              </a:rPr>
              <a:t>технологических</a:t>
            </a:r>
            <a:r>
              <a:rPr sz="3200" spc="-150" dirty="0">
                <a:latin typeface="Tahoma"/>
                <a:cs typeface="Tahoma"/>
              </a:rPr>
              <a:t> </a:t>
            </a:r>
            <a:r>
              <a:rPr sz="3200" spc="270" dirty="0">
                <a:latin typeface="Tahoma"/>
                <a:cs typeface="Tahoma"/>
              </a:rPr>
              <a:t>угроз</a:t>
            </a:r>
            <a:endParaRPr sz="3200">
              <a:latin typeface="Tahoma"/>
              <a:cs typeface="Tahoma"/>
            </a:endParaRPr>
          </a:p>
          <a:p>
            <a:pPr marL="272415">
              <a:lnSpc>
                <a:spcPct val="100000"/>
              </a:lnSpc>
              <a:spcBef>
                <a:spcPts val="1210"/>
              </a:spcBef>
            </a:pPr>
            <a:r>
              <a:rPr sz="2200" spc="180" dirty="0">
                <a:latin typeface="Tahoma"/>
                <a:cs typeface="Tahoma"/>
              </a:rPr>
              <a:t>Используйте</a:t>
            </a:r>
            <a:r>
              <a:rPr sz="2200" spc="-70" dirty="0">
                <a:latin typeface="Tahoma"/>
                <a:cs typeface="Tahoma"/>
              </a:rPr>
              <a:t> </a:t>
            </a:r>
            <a:r>
              <a:rPr sz="2200" spc="150" dirty="0">
                <a:latin typeface="Tahoma"/>
                <a:cs typeface="Tahoma"/>
              </a:rPr>
              <a:t>двухфакторную</a:t>
            </a:r>
            <a:r>
              <a:rPr sz="2200" spc="-70" dirty="0">
                <a:latin typeface="Tahoma"/>
                <a:cs typeface="Tahoma"/>
              </a:rPr>
              <a:t> </a:t>
            </a:r>
            <a:r>
              <a:rPr sz="2200" spc="160" dirty="0">
                <a:latin typeface="Tahoma"/>
                <a:cs typeface="Tahoma"/>
              </a:rPr>
              <a:t>аутентификацию</a:t>
            </a:r>
            <a:r>
              <a:rPr sz="2200" spc="-80" dirty="0">
                <a:latin typeface="Tahoma"/>
                <a:cs typeface="Tahoma"/>
              </a:rPr>
              <a:t> </a:t>
            </a:r>
            <a:r>
              <a:rPr sz="2200" spc="50" dirty="0">
                <a:latin typeface="Tahoma"/>
                <a:cs typeface="Tahoma"/>
              </a:rPr>
              <a:t>(2FA)</a:t>
            </a:r>
            <a:r>
              <a:rPr sz="2200" spc="-90" dirty="0">
                <a:latin typeface="Tahoma"/>
                <a:cs typeface="Tahoma"/>
              </a:rPr>
              <a:t> </a:t>
            </a:r>
            <a:r>
              <a:rPr sz="2200" spc="270" dirty="0">
                <a:latin typeface="Tahoma"/>
                <a:cs typeface="Tahoma"/>
              </a:rPr>
              <a:t>и</a:t>
            </a:r>
            <a:r>
              <a:rPr sz="2200" spc="-90" dirty="0">
                <a:latin typeface="Tahoma"/>
                <a:cs typeface="Tahoma"/>
              </a:rPr>
              <a:t> </a:t>
            </a:r>
            <a:r>
              <a:rPr sz="2200" spc="190" dirty="0">
                <a:latin typeface="Tahoma"/>
                <a:cs typeface="Tahoma"/>
              </a:rPr>
              <a:t>надёжные</a:t>
            </a:r>
            <a:r>
              <a:rPr sz="2200" spc="-85" dirty="0">
                <a:latin typeface="Tahoma"/>
                <a:cs typeface="Tahoma"/>
              </a:rPr>
              <a:t> </a:t>
            </a:r>
            <a:r>
              <a:rPr sz="2200" spc="195" dirty="0">
                <a:latin typeface="Tahoma"/>
                <a:cs typeface="Tahoma"/>
              </a:rPr>
              <a:t>пароли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2166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523990" cy="6858000"/>
            <a:chOff x="0" y="0"/>
            <a:chExt cx="652399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523482" cy="685799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1376" y="5262371"/>
              <a:ext cx="1096518" cy="1098041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7188200" y="1836496"/>
            <a:ext cx="3670300" cy="2324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229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114" dirty="0">
                <a:solidFill>
                  <a:srgbClr val="FFFFFF"/>
                </a:solidFill>
                <a:latin typeface="Tahoma"/>
                <a:cs typeface="Tahoma"/>
              </a:rPr>
              <a:t>2022</a:t>
            </a:r>
            <a:r>
              <a:rPr sz="28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175" dirty="0">
                <a:solidFill>
                  <a:srgbClr val="FFFFFF"/>
                </a:solidFill>
                <a:latin typeface="Tahoma"/>
                <a:cs typeface="Tahoma"/>
              </a:rPr>
              <a:t>году</a:t>
            </a:r>
            <a:endParaRPr sz="2800">
              <a:latin typeface="Tahoma"/>
              <a:cs typeface="Tahoma"/>
            </a:endParaRPr>
          </a:p>
          <a:p>
            <a:pPr marL="40640" marR="5080">
              <a:lnSpc>
                <a:spcPct val="100000"/>
              </a:lnSpc>
              <a:spcBef>
                <a:spcPts val="2735"/>
              </a:spcBef>
            </a:pPr>
            <a:r>
              <a:rPr sz="2000" spc="130" dirty="0">
                <a:solidFill>
                  <a:srgbClr val="FFFFFF"/>
                </a:solidFill>
                <a:latin typeface="Tahoma"/>
                <a:cs typeface="Tahoma"/>
              </a:rPr>
              <a:t>контекстный,</a:t>
            </a:r>
            <a:r>
              <a:rPr sz="20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20" dirty="0">
                <a:solidFill>
                  <a:srgbClr val="FFFFFF"/>
                </a:solidFill>
                <a:latin typeface="Tahoma"/>
                <a:cs typeface="Tahoma"/>
              </a:rPr>
              <a:t>ситуативный, 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индивидуальный.</a:t>
            </a:r>
            <a:r>
              <a:rPr sz="20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20" dirty="0">
                <a:solidFill>
                  <a:srgbClr val="FFFFFF"/>
                </a:solidFill>
                <a:latin typeface="Tahoma"/>
                <a:cs typeface="Tahoma"/>
              </a:rPr>
              <a:t>Атака часто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45" dirty="0">
                <a:solidFill>
                  <a:srgbClr val="FFFFFF"/>
                </a:solidFill>
                <a:latin typeface="Tahoma"/>
                <a:cs typeface="Tahoma"/>
              </a:rPr>
              <a:t>осуществляется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через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мессенджеры</a:t>
            </a:r>
            <a:endParaRPr sz="2000">
              <a:latin typeface="Tahoma"/>
              <a:cs typeface="Tahoma"/>
            </a:endParaRPr>
          </a:p>
          <a:p>
            <a:pPr marL="40640">
              <a:lnSpc>
                <a:spcPct val="100000"/>
              </a:lnSpc>
              <a:spcBef>
                <a:spcPts val="5"/>
              </a:spcBef>
            </a:pPr>
            <a:r>
              <a:rPr sz="2000" spc="24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социальные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40" dirty="0">
                <a:solidFill>
                  <a:srgbClr val="FFFFFF"/>
                </a:solidFill>
                <a:latin typeface="Tahoma"/>
                <a:cs typeface="Tahoma"/>
              </a:rPr>
              <a:t>сети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206551" y="5348859"/>
            <a:ext cx="1855470" cy="453390"/>
            <a:chOff x="7206551" y="5348859"/>
            <a:chExt cx="1855470" cy="45339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16140" y="5358384"/>
              <a:ext cx="1836420" cy="4343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211314" y="5353621"/>
              <a:ext cx="1845945" cy="443865"/>
            </a:xfrm>
            <a:custGeom>
              <a:avLst/>
              <a:gdLst/>
              <a:ahLst/>
              <a:cxnLst/>
              <a:rect l="l" t="t" r="r" b="b"/>
              <a:pathLst>
                <a:path w="1845945" h="443864">
                  <a:moveTo>
                    <a:pt x="0" y="443864"/>
                  </a:moveTo>
                  <a:lnTo>
                    <a:pt x="1845945" y="443864"/>
                  </a:lnTo>
                  <a:lnTo>
                    <a:pt x="1845945" y="0"/>
                  </a:lnTo>
                  <a:lnTo>
                    <a:pt x="0" y="0"/>
                  </a:lnTo>
                  <a:lnTo>
                    <a:pt x="0" y="443864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163816" y="532256"/>
            <a:ext cx="22707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495" dirty="0">
                <a:solidFill>
                  <a:srgbClr val="FFFFFF"/>
                </a:solidFill>
                <a:latin typeface="Tahoma"/>
                <a:cs typeface="Tahoma"/>
              </a:rPr>
              <a:t>Фишинг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8384" y="518286"/>
            <a:ext cx="55352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445" dirty="0"/>
              <a:t>Немного</a:t>
            </a:r>
            <a:r>
              <a:rPr sz="4000" spc="-175" dirty="0"/>
              <a:t> </a:t>
            </a:r>
            <a:r>
              <a:rPr sz="4000" spc="310" dirty="0"/>
              <a:t>статистики</a:t>
            </a:r>
            <a:endParaRPr sz="4000"/>
          </a:p>
        </p:txBody>
      </p:sp>
      <p:grpSp>
        <p:nvGrpSpPr>
          <p:cNvPr id="11" name="object 11"/>
          <p:cNvGrpSpPr/>
          <p:nvPr/>
        </p:nvGrpSpPr>
        <p:grpSpPr>
          <a:xfrm>
            <a:off x="341375" y="1793748"/>
            <a:ext cx="1108710" cy="2849245"/>
            <a:chOff x="341375" y="1793748"/>
            <a:chExt cx="1108710" cy="284924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3567" y="3546348"/>
              <a:ext cx="1096518" cy="109651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1375" y="1793748"/>
              <a:ext cx="1096518" cy="1096517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410870" y="2064766"/>
            <a:ext cx="9671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b="1" spc="-290" dirty="0">
                <a:latin typeface="Tahoma"/>
                <a:cs typeface="Tahoma"/>
              </a:rPr>
              <a:t>180</a:t>
            </a:r>
            <a:r>
              <a:rPr sz="2400" b="1" spc="-434" baseline="41666" dirty="0">
                <a:latin typeface="Tahoma"/>
                <a:cs typeface="Tahoma"/>
              </a:rPr>
              <a:t>%</a:t>
            </a:r>
            <a:endParaRPr sz="2400" baseline="41666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0933" y="3809746"/>
            <a:ext cx="5276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35" dirty="0">
                <a:latin typeface="Tahoma"/>
                <a:cs typeface="Tahoma"/>
              </a:rPr>
              <a:t>56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09878" y="3851275"/>
            <a:ext cx="2032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70" dirty="0">
                <a:latin typeface="Tahoma"/>
                <a:cs typeface="Tahoma"/>
              </a:rPr>
              <a:t>%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27913" y="5541670"/>
            <a:ext cx="8064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200" b="1" spc="-90" dirty="0">
                <a:latin typeface="Tahoma"/>
                <a:cs typeface="Tahoma"/>
              </a:rPr>
              <a:t>36</a:t>
            </a:r>
            <a:r>
              <a:rPr sz="3200" b="1" spc="-515" dirty="0">
                <a:latin typeface="Tahoma"/>
                <a:cs typeface="Tahoma"/>
              </a:rPr>
              <a:t> </a:t>
            </a:r>
            <a:r>
              <a:rPr sz="2400" b="1" spc="-855" baseline="36458" dirty="0">
                <a:latin typeface="Tahoma"/>
                <a:cs typeface="Tahoma"/>
              </a:rPr>
              <a:t>%</a:t>
            </a:r>
            <a:endParaRPr sz="2400" baseline="36458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62505" y="3468179"/>
            <a:ext cx="3802379" cy="118110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555"/>
              </a:spcBef>
            </a:pPr>
            <a:r>
              <a:rPr sz="1800" b="1" spc="10" dirty="0">
                <a:latin typeface="Tahoma"/>
                <a:cs typeface="Tahoma"/>
              </a:rPr>
              <a:t>Руководителей</a:t>
            </a:r>
            <a:r>
              <a:rPr sz="1800" b="1" spc="370" dirty="0">
                <a:latin typeface="Tahoma"/>
                <a:cs typeface="Tahoma"/>
              </a:rPr>
              <a:t> </a:t>
            </a:r>
            <a:r>
              <a:rPr sz="1800" b="1" spc="-10" dirty="0">
                <a:latin typeface="Tahoma"/>
                <a:cs typeface="Tahoma"/>
              </a:rPr>
              <a:t>служб</a:t>
            </a:r>
            <a:endParaRPr sz="1800">
              <a:latin typeface="Tahoma"/>
              <a:cs typeface="Tahoma"/>
            </a:endParaRPr>
          </a:p>
          <a:p>
            <a:pPr marL="32384">
              <a:lnSpc>
                <a:spcPct val="100000"/>
              </a:lnSpc>
              <a:spcBef>
                <a:spcPts val="305"/>
              </a:spcBef>
            </a:pPr>
            <a:r>
              <a:rPr sz="1200" spc="120" dirty="0">
                <a:latin typeface="Tahoma"/>
                <a:cs typeface="Tahoma"/>
              </a:rPr>
              <a:t>информационной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безопасности</a:t>
            </a:r>
            <a:endParaRPr sz="1200">
              <a:latin typeface="Tahoma"/>
              <a:cs typeface="Tahoma"/>
            </a:endParaRPr>
          </a:p>
          <a:p>
            <a:pPr marL="32384" marR="5080">
              <a:lnSpc>
                <a:spcPct val="100000"/>
              </a:lnSpc>
            </a:pPr>
            <a:r>
              <a:rPr sz="1200" spc="65" dirty="0">
                <a:latin typeface="Tahoma"/>
                <a:cs typeface="Tahoma"/>
              </a:rPr>
              <a:t>(далее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ИБ)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считают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защиту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электронной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почты </a:t>
            </a:r>
            <a:r>
              <a:rPr sz="1200" spc="114" dirty="0">
                <a:latin typeface="Tahoma"/>
                <a:cs typeface="Tahoma"/>
              </a:rPr>
              <a:t>своей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ключевой</a:t>
            </a:r>
            <a:r>
              <a:rPr sz="1200" spc="-70" dirty="0">
                <a:latin typeface="Tahoma"/>
                <a:cs typeface="Tahoma"/>
              </a:rPr>
              <a:t> </a:t>
            </a:r>
            <a:r>
              <a:rPr sz="1200" spc="110" dirty="0">
                <a:latin typeface="Tahoma"/>
                <a:cs typeface="Tahoma"/>
              </a:rPr>
              <a:t>профессиональной</a:t>
            </a:r>
            <a:r>
              <a:rPr sz="1200" spc="-7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задачей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050" spc="-180" dirty="0">
                <a:latin typeface="Tahoma"/>
                <a:cs typeface="Tahoma"/>
              </a:rPr>
              <a:t>*</a:t>
            </a:r>
            <a:r>
              <a:rPr sz="1050" spc="-60" dirty="0">
                <a:latin typeface="Tahoma"/>
                <a:cs typeface="Tahoma"/>
              </a:rPr>
              <a:t> </a:t>
            </a:r>
            <a:r>
              <a:rPr sz="1050" spc="120" dirty="0">
                <a:latin typeface="Tahoma"/>
                <a:cs typeface="Tahoma"/>
              </a:rPr>
              <a:t>Опрос</a:t>
            </a:r>
            <a:r>
              <a:rPr sz="1050" spc="-65" dirty="0">
                <a:latin typeface="Tahoma"/>
                <a:cs typeface="Tahoma"/>
              </a:rPr>
              <a:t> </a:t>
            </a:r>
            <a:r>
              <a:rPr sz="1050" spc="-10" dirty="0">
                <a:latin typeface="Verdana"/>
                <a:cs typeface="Verdana"/>
              </a:rPr>
              <a:t>CISCO</a:t>
            </a:r>
            <a:endParaRPr sz="105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62505" y="5214797"/>
            <a:ext cx="2481580" cy="110553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65"/>
              </a:spcBef>
            </a:pPr>
            <a:r>
              <a:rPr sz="1800" b="1" spc="40" dirty="0">
                <a:latin typeface="Tahoma"/>
                <a:cs typeface="Tahoma"/>
              </a:rPr>
              <a:t>Респондентов</a:t>
            </a:r>
            <a:endParaRPr sz="1800">
              <a:latin typeface="Tahoma"/>
              <a:cs typeface="Tahoma"/>
            </a:endParaRPr>
          </a:p>
          <a:p>
            <a:pPr marL="13335">
              <a:lnSpc>
                <a:spcPct val="100000"/>
              </a:lnSpc>
              <a:spcBef>
                <a:spcPts val="575"/>
              </a:spcBef>
            </a:pPr>
            <a:r>
              <a:rPr sz="1200" spc="100" dirty="0">
                <a:latin typeface="Tahoma"/>
                <a:cs typeface="Tahoma"/>
              </a:rPr>
              <a:t>потеряли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важные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95" dirty="0">
                <a:latin typeface="Tahoma"/>
                <a:cs typeface="Tahoma"/>
              </a:rPr>
              <a:t>данные</a:t>
            </a:r>
            <a:endParaRPr sz="1200">
              <a:latin typeface="Tahoma"/>
              <a:cs typeface="Tahoma"/>
            </a:endParaRPr>
          </a:p>
          <a:p>
            <a:pPr marL="13335">
              <a:lnSpc>
                <a:spcPct val="100000"/>
              </a:lnSpc>
            </a:pPr>
            <a:r>
              <a:rPr sz="1200" spc="100" dirty="0">
                <a:latin typeface="Tahoma"/>
                <a:cs typeface="Tahoma"/>
              </a:rPr>
              <a:t>в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результате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фишинговых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атак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1050" spc="-180" dirty="0">
                <a:latin typeface="Tahoma"/>
                <a:cs typeface="Tahoma"/>
              </a:rPr>
              <a:t>*</a:t>
            </a:r>
            <a:r>
              <a:rPr sz="1050" spc="-60" dirty="0">
                <a:latin typeface="Tahoma"/>
                <a:cs typeface="Tahoma"/>
              </a:rPr>
              <a:t> </a:t>
            </a:r>
            <a:r>
              <a:rPr sz="1050" spc="120" dirty="0">
                <a:latin typeface="Tahoma"/>
                <a:cs typeface="Tahoma"/>
              </a:rPr>
              <a:t>Опрос</a:t>
            </a:r>
            <a:r>
              <a:rPr sz="1050" spc="-65" dirty="0">
                <a:latin typeface="Tahoma"/>
                <a:cs typeface="Tahoma"/>
              </a:rPr>
              <a:t> </a:t>
            </a:r>
            <a:r>
              <a:rPr sz="1050" spc="-10" dirty="0">
                <a:latin typeface="Verdana"/>
                <a:cs typeface="Verdana"/>
              </a:rPr>
              <a:t>CISCO</a:t>
            </a:r>
            <a:endParaRPr sz="105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762505" y="1695703"/>
            <a:ext cx="3495040" cy="135318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1270635">
              <a:lnSpc>
                <a:spcPct val="80000"/>
              </a:lnSpc>
              <a:spcBef>
                <a:spcPts val="530"/>
              </a:spcBef>
            </a:pPr>
            <a:r>
              <a:rPr sz="1800" b="1" spc="50" dirty="0">
                <a:latin typeface="Tahoma"/>
                <a:cs typeface="Tahoma"/>
              </a:rPr>
              <a:t>Рост</a:t>
            </a:r>
            <a:r>
              <a:rPr sz="1800" b="1" spc="-25" dirty="0">
                <a:latin typeface="Tahoma"/>
                <a:cs typeface="Tahoma"/>
              </a:rPr>
              <a:t> </a:t>
            </a:r>
            <a:r>
              <a:rPr sz="1800" b="1" spc="-10" dirty="0">
                <a:latin typeface="Tahoma"/>
                <a:cs typeface="Tahoma"/>
              </a:rPr>
              <a:t>числа </a:t>
            </a:r>
            <a:r>
              <a:rPr sz="1800" b="1" dirty="0">
                <a:latin typeface="Tahoma"/>
                <a:cs typeface="Tahoma"/>
              </a:rPr>
              <a:t>фишинговых</a:t>
            </a:r>
            <a:r>
              <a:rPr sz="1800" b="1" spc="40" dirty="0">
                <a:latin typeface="Tahoma"/>
                <a:cs typeface="Tahoma"/>
              </a:rPr>
              <a:t> </a:t>
            </a:r>
            <a:r>
              <a:rPr sz="1800" b="1" spc="-20" dirty="0">
                <a:latin typeface="Tahoma"/>
                <a:cs typeface="Tahoma"/>
              </a:rPr>
              <a:t>атак</a:t>
            </a:r>
            <a:endParaRPr sz="1800">
              <a:latin typeface="Tahoma"/>
              <a:cs typeface="Tahoma"/>
            </a:endParaRPr>
          </a:p>
          <a:p>
            <a:pPr marL="15875" marR="447675">
              <a:lnSpc>
                <a:spcPct val="100000"/>
              </a:lnSpc>
              <a:spcBef>
                <a:spcPts val="390"/>
              </a:spcBef>
            </a:pPr>
            <a:r>
              <a:rPr sz="1200" spc="100" dirty="0">
                <a:latin typeface="Tahoma"/>
                <a:cs typeface="Tahoma"/>
              </a:rPr>
              <a:t>в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январе</a:t>
            </a:r>
            <a:r>
              <a:rPr sz="1200" spc="75" dirty="0">
                <a:latin typeface="Verdana"/>
                <a:cs typeface="Verdana"/>
              </a:rPr>
              <a:t>-</a:t>
            </a:r>
            <a:r>
              <a:rPr sz="1200" spc="90" dirty="0">
                <a:latin typeface="Tahoma"/>
                <a:cs typeface="Tahoma"/>
              </a:rPr>
              <a:t>феврале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2023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сравнительно </a:t>
            </a:r>
            <a:r>
              <a:rPr sz="1200" spc="120" dirty="0">
                <a:latin typeface="Tahoma"/>
                <a:cs typeface="Tahoma"/>
              </a:rPr>
              <a:t>с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тем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же</a:t>
            </a:r>
            <a:r>
              <a:rPr sz="1200" spc="-70" dirty="0">
                <a:latin typeface="Tahoma"/>
                <a:cs typeface="Tahoma"/>
              </a:rPr>
              <a:t> </a:t>
            </a:r>
            <a:r>
              <a:rPr sz="1200" spc="130" dirty="0">
                <a:latin typeface="Tahoma"/>
                <a:cs typeface="Tahoma"/>
              </a:rPr>
              <a:t>периодом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2022</a:t>
            </a:r>
            <a:endParaRPr sz="1200">
              <a:latin typeface="Tahoma"/>
              <a:cs typeface="Tahoma"/>
            </a:endParaRPr>
          </a:p>
          <a:p>
            <a:pPr marL="35560">
              <a:lnSpc>
                <a:spcPct val="100000"/>
              </a:lnSpc>
              <a:spcBef>
                <a:spcPts val="775"/>
              </a:spcBef>
            </a:pPr>
            <a:r>
              <a:rPr sz="1050" spc="-180" dirty="0">
                <a:latin typeface="Tahoma"/>
                <a:cs typeface="Tahoma"/>
              </a:rPr>
              <a:t>*</a:t>
            </a:r>
            <a:r>
              <a:rPr sz="1050" spc="-40" dirty="0">
                <a:latin typeface="Tahoma"/>
                <a:cs typeface="Tahoma"/>
              </a:rPr>
              <a:t> </a:t>
            </a:r>
            <a:r>
              <a:rPr sz="1050" spc="70" dirty="0">
                <a:latin typeface="Tahoma"/>
                <a:cs typeface="Tahoma"/>
              </a:rPr>
              <a:t>Статистика</a:t>
            </a:r>
            <a:r>
              <a:rPr sz="1050" spc="-70" dirty="0">
                <a:latin typeface="Tahoma"/>
                <a:cs typeface="Tahoma"/>
              </a:rPr>
              <a:t> </a:t>
            </a:r>
            <a:r>
              <a:rPr sz="1050" spc="100" dirty="0">
                <a:latin typeface="Tahoma"/>
                <a:cs typeface="Tahoma"/>
              </a:rPr>
              <a:t>координационного</a:t>
            </a:r>
            <a:r>
              <a:rPr sz="1050" spc="-80" dirty="0">
                <a:latin typeface="Tahoma"/>
                <a:cs typeface="Tahoma"/>
              </a:rPr>
              <a:t> </a:t>
            </a:r>
            <a:r>
              <a:rPr sz="1050" spc="85" dirty="0">
                <a:latin typeface="Tahoma"/>
                <a:cs typeface="Tahoma"/>
              </a:rPr>
              <a:t>центра</a:t>
            </a:r>
            <a:r>
              <a:rPr sz="1050" spc="-25" dirty="0">
                <a:latin typeface="Tahoma"/>
                <a:cs typeface="Tahoma"/>
              </a:rPr>
              <a:t> </a:t>
            </a:r>
            <a:r>
              <a:rPr sz="1050" spc="95" dirty="0">
                <a:latin typeface="Tahoma"/>
                <a:cs typeface="Tahoma"/>
              </a:rPr>
              <a:t>доменов</a:t>
            </a:r>
            <a:endParaRPr sz="1050">
              <a:latin typeface="Tahoma"/>
              <a:cs typeface="Tahoma"/>
            </a:endParaRPr>
          </a:p>
          <a:p>
            <a:pPr marL="35560">
              <a:lnSpc>
                <a:spcPct val="100000"/>
              </a:lnSpc>
            </a:pPr>
            <a:r>
              <a:rPr sz="1050" spc="-10" dirty="0">
                <a:latin typeface="Verdana"/>
                <a:cs typeface="Verdana"/>
              </a:rPr>
              <a:t>.RU/</a:t>
            </a:r>
            <a:r>
              <a:rPr sz="1050" spc="-10" dirty="0">
                <a:latin typeface="Tahoma"/>
                <a:cs typeface="Tahoma"/>
              </a:rPr>
              <a:t>.РФ,</a:t>
            </a:r>
            <a:r>
              <a:rPr sz="1050" spc="-50" dirty="0">
                <a:latin typeface="Tahoma"/>
                <a:cs typeface="Tahoma"/>
              </a:rPr>
              <a:t> </a:t>
            </a:r>
            <a:r>
              <a:rPr sz="1050" spc="85" dirty="0">
                <a:latin typeface="Tahoma"/>
                <a:cs typeface="Tahoma"/>
              </a:rPr>
              <a:t>март</a:t>
            </a:r>
            <a:r>
              <a:rPr sz="1050" spc="-35" dirty="0">
                <a:latin typeface="Tahoma"/>
                <a:cs typeface="Tahoma"/>
              </a:rPr>
              <a:t> </a:t>
            </a:r>
            <a:r>
              <a:rPr sz="1050" spc="-20" dirty="0">
                <a:latin typeface="Tahoma"/>
                <a:cs typeface="Tahoma"/>
              </a:rPr>
              <a:t>2023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974848" y="3264408"/>
            <a:ext cx="347980" cy="326390"/>
          </a:xfrm>
          <a:custGeom>
            <a:avLst/>
            <a:gdLst/>
            <a:ahLst/>
            <a:cxnLst/>
            <a:rect l="l" t="t" r="r" b="b"/>
            <a:pathLst>
              <a:path w="347979" h="326389">
                <a:moveTo>
                  <a:pt x="173735" y="0"/>
                </a:moveTo>
                <a:lnTo>
                  <a:pt x="127529" y="5826"/>
                </a:lnTo>
                <a:lnTo>
                  <a:pt x="86021" y="22267"/>
                </a:lnTo>
                <a:lnTo>
                  <a:pt x="50863" y="47767"/>
                </a:lnTo>
                <a:lnTo>
                  <a:pt x="23706" y="80772"/>
                </a:lnTo>
                <a:lnTo>
                  <a:pt x="6201" y="119723"/>
                </a:lnTo>
                <a:lnTo>
                  <a:pt x="0" y="163067"/>
                </a:lnTo>
                <a:lnTo>
                  <a:pt x="6201" y="206412"/>
                </a:lnTo>
                <a:lnTo>
                  <a:pt x="23706" y="245363"/>
                </a:lnTo>
                <a:lnTo>
                  <a:pt x="50863" y="278368"/>
                </a:lnTo>
                <a:lnTo>
                  <a:pt x="86021" y="303868"/>
                </a:lnTo>
                <a:lnTo>
                  <a:pt x="127529" y="320309"/>
                </a:lnTo>
                <a:lnTo>
                  <a:pt x="173735" y="326136"/>
                </a:lnTo>
                <a:lnTo>
                  <a:pt x="219942" y="320309"/>
                </a:lnTo>
                <a:lnTo>
                  <a:pt x="261450" y="303868"/>
                </a:lnTo>
                <a:lnTo>
                  <a:pt x="296608" y="278368"/>
                </a:lnTo>
                <a:lnTo>
                  <a:pt x="323765" y="245363"/>
                </a:lnTo>
                <a:lnTo>
                  <a:pt x="341270" y="206412"/>
                </a:lnTo>
                <a:lnTo>
                  <a:pt x="347472" y="163067"/>
                </a:lnTo>
                <a:lnTo>
                  <a:pt x="341270" y="119723"/>
                </a:lnTo>
                <a:lnTo>
                  <a:pt x="323765" y="80772"/>
                </a:lnTo>
                <a:lnTo>
                  <a:pt x="296608" y="47767"/>
                </a:lnTo>
                <a:lnTo>
                  <a:pt x="261450" y="22267"/>
                </a:lnTo>
                <a:lnTo>
                  <a:pt x="219942" y="5826"/>
                </a:lnTo>
                <a:lnTo>
                  <a:pt x="1737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1641328" y="6417580"/>
            <a:ext cx="143510" cy="24320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359408"/>
            <a:ext cx="12192000" cy="5499100"/>
          </a:xfrm>
          <a:custGeom>
            <a:avLst/>
            <a:gdLst/>
            <a:ahLst/>
            <a:cxnLst/>
            <a:rect l="l" t="t" r="r" b="b"/>
            <a:pathLst>
              <a:path w="12192000" h="5499100">
                <a:moveTo>
                  <a:pt x="0" y="5498591"/>
                </a:moveTo>
                <a:lnTo>
                  <a:pt x="12192000" y="5498591"/>
                </a:lnTo>
                <a:lnTo>
                  <a:pt x="12192000" y="0"/>
                </a:lnTo>
                <a:lnTo>
                  <a:pt x="0" y="0"/>
                </a:lnTo>
                <a:lnTo>
                  <a:pt x="0" y="5498591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804161" y="2220239"/>
            <a:ext cx="2894965" cy="60007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440"/>
              </a:spcBef>
            </a:pPr>
            <a:r>
              <a:rPr sz="1600" b="1" spc="125" dirty="0">
                <a:solidFill>
                  <a:srgbClr val="FFFFFF"/>
                </a:solidFill>
                <a:latin typeface="Trebuchet MS"/>
                <a:cs typeface="Trebuchet MS"/>
              </a:rPr>
              <a:t>Откройте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страницу</a:t>
            </a:r>
            <a:r>
              <a:rPr sz="16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социальной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Tahoma"/>
                <a:cs typeface="Tahoma"/>
              </a:rPr>
              <a:t>сети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79523" y="3263544"/>
            <a:ext cx="3735704" cy="57277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330"/>
              </a:spcBef>
            </a:pPr>
            <a:r>
              <a:rPr sz="1600" b="1" spc="130" dirty="0">
                <a:solidFill>
                  <a:srgbClr val="FFFFFF"/>
                </a:solidFill>
                <a:latin typeface="Trebuchet MS"/>
                <a:cs typeface="Trebuchet MS"/>
              </a:rPr>
              <a:t>Выберите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600" spc="90" dirty="0">
                <a:solidFill>
                  <a:srgbClr val="FFFFFF"/>
                </a:solidFill>
                <a:latin typeface="Tahoma"/>
                <a:cs typeface="Tahoma"/>
              </a:rPr>
              <a:t>«Настройки»</a:t>
            </a:r>
            <a:r>
              <a:rPr sz="16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панели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навигации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01748" y="4157116"/>
            <a:ext cx="1595755" cy="66040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600" b="1" spc="130" dirty="0">
                <a:solidFill>
                  <a:srgbClr val="FFFFFF"/>
                </a:solidFill>
                <a:latin typeface="Trebuchet MS"/>
                <a:cs typeface="Trebuchet MS"/>
              </a:rPr>
              <a:t>Выберите</a:t>
            </a:r>
            <a:endParaRPr sz="1600">
              <a:latin typeface="Trebuchet MS"/>
              <a:cs typeface="Trebuchet MS"/>
            </a:endParaRPr>
          </a:p>
          <a:p>
            <a:pPr marL="14604">
              <a:lnSpc>
                <a:spcPct val="100000"/>
              </a:lnSpc>
              <a:spcBef>
                <a:spcPts val="580"/>
              </a:spcBef>
            </a:pP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«Приватность»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5139" y="5122383"/>
            <a:ext cx="3475354" cy="913765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36195">
              <a:lnSpc>
                <a:spcPct val="100000"/>
              </a:lnSpc>
              <a:spcBef>
                <a:spcPts val="715"/>
              </a:spcBef>
            </a:pPr>
            <a:r>
              <a:rPr sz="1600" b="1" spc="135" dirty="0">
                <a:solidFill>
                  <a:srgbClr val="FFFFFF"/>
                </a:solidFill>
                <a:latin typeface="Trebuchet MS"/>
                <a:cs typeface="Trebuchet MS"/>
              </a:rPr>
              <a:t>Максимально</a:t>
            </a:r>
            <a:r>
              <a:rPr sz="1600" b="1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00" dirty="0">
                <a:solidFill>
                  <a:srgbClr val="FFFFFF"/>
                </a:solidFill>
                <a:latin typeface="Trebuchet MS"/>
                <a:cs typeface="Trebuchet MS"/>
              </a:rPr>
              <a:t>ограничьте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круг</a:t>
            </a:r>
            <a:r>
              <a:rPr sz="16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лиц,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которые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имеют</a:t>
            </a:r>
            <a:r>
              <a:rPr sz="16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Tahoma"/>
                <a:cs typeface="Tahoma"/>
              </a:rPr>
              <a:t>доступ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75" dirty="0">
                <a:solidFill>
                  <a:srgbClr val="FFFFFF"/>
                </a:solidFill>
                <a:latin typeface="Tahoma"/>
                <a:cs typeface="Tahoma"/>
              </a:rPr>
              <a:t>вашим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данным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98576" y="2141220"/>
            <a:ext cx="650240" cy="3867785"/>
            <a:chOff x="798576" y="2141220"/>
            <a:chExt cx="650240" cy="386778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8576" y="2141220"/>
              <a:ext cx="650011" cy="64998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8576" y="3200400"/>
              <a:ext cx="650011" cy="65151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8576" y="4271772"/>
              <a:ext cx="650011" cy="64998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576" y="5356860"/>
              <a:ext cx="650011" cy="65152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016000" y="2142566"/>
            <a:ext cx="2000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965" dirty="0">
                <a:latin typeface="Tahoma"/>
                <a:cs typeface="Tahoma"/>
              </a:rPr>
              <a:t>1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80338" y="3205988"/>
            <a:ext cx="2921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45" dirty="0">
                <a:latin typeface="Tahoma"/>
                <a:cs typeface="Tahoma"/>
              </a:rPr>
              <a:t>2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88263" y="4290186"/>
            <a:ext cx="2921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45" dirty="0">
                <a:latin typeface="Tahoma"/>
                <a:cs typeface="Tahoma"/>
              </a:rPr>
              <a:t>3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44981" y="5349036"/>
            <a:ext cx="3365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85" dirty="0">
                <a:latin typeface="Tahoma"/>
                <a:cs typeface="Tahoma"/>
              </a:rPr>
              <a:t>4</a:t>
            </a:r>
            <a:endParaRPr sz="360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0" y="0"/>
            <a:ext cx="12192000" cy="1388110"/>
            <a:chOff x="0" y="0"/>
            <a:chExt cx="12192000" cy="1388110"/>
          </a:xfrm>
        </p:grpSpPr>
        <p:sp>
          <p:nvSpPr>
            <p:cNvPr id="17" name="object 17"/>
            <p:cNvSpPr/>
            <p:nvPr/>
          </p:nvSpPr>
          <p:spPr>
            <a:xfrm>
              <a:off x="0" y="0"/>
              <a:ext cx="12192000" cy="1359535"/>
            </a:xfrm>
            <a:custGeom>
              <a:avLst/>
              <a:gdLst/>
              <a:ahLst/>
              <a:cxnLst/>
              <a:rect l="l" t="t" r="r" b="b"/>
              <a:pathLst>
                <a:path w="12192000" h="1359535">
                  <a:moveTo>
                    <a:pt x="0" y="1359408"/>
                  </a:moveTo>
                  <a:lnTo>
                    <a:pt x="12192000" y="135940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3594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328927"/>
              <a:ext cx="12191238" cy="58674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618540" y="104786"/>
            <a:ext cx="11121390" cy="942975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3200" spc="330" dirty="0">
                <a:latin typeface="Tahoma"/>
                <a:cs typeface="Tahoma"/>
              </a:rPr>
              <a:t>Рекомендации</a:t>
            </a:r>
            <a:r>
              <a:rPr sz="3200" spc="-195" dirty="0">
                <a:latin typeface="Tahoma"/>
                <a:cs typeface="Tahoma"/>
              </a:rPr>
              <a:t> </a:t>
            </a:r>
            <a:r>
              <a:rPr sz="3200" spc="315" dirty="0">
                <a:latin typeface="Tahoma"/>
                <a:cs typeface="Tahoma"/>
              </a:rPr>
              <a:t>по</a:t>
            </a:r>
            <a:r>
              <a:rPr sz="3200" spc="-145" dirty="0">
                <a:latin typeface="Tahoma"/>
                <a:cs typeface="Tahoma"/>
              </a:rPr>
              <a:t> </a:t>
            </a:r>
            <a:r>
              <a:rPr sz="3200" spc="260" dirty="0">
                <a:latin typeface="Tahoma"/>
                <a:cs typeface="Tahoma"/>
              </a:rPr>
              <a:t>защите</a:t>
            </a:r>
            <a:r>
              <a:rPr sz="3200" spc="-170" dirty="0">
                <a:latin typeface="Tahoma"/>
                <a:cs typeface="Tahoma"/>
              </a:rPr>
              <a:t> </a:t>
            </a:r>
            <a:r>
              <a:rPr sz="3200" spc="145" dirty="0">
                <a:latin typeface="Tahoma"/>
                <a:cs typeface="Tahoma"/>
              </a:rPr>
              <a:t>от</a:t>
            </a:r>
            <a:r>
              <a:rPr sz="3200" spc="-155" dirty="0">
                <a:latin typeface="Tahoma"/>
                <a:cs typeface="Tahoma"/>
              </a:rPr>
              <a:t> </a:t>
            </a:r>
            <a:r>
              <a:rPr sz="3200" spc="235" dirty="0">
                <a:latin typeface="Tahoma"/>
                <a:cs typeface="Tahoma"/>
              </a:rPr>
              <a:t>технологических</a:t>
            </a:r>
            <a:r>
              <a:rPr sz="3200" spc="-175" dirty="0">
                <a:latin typeface="Tahoma"/>
                <a:cs typeface="Tahoma"/>
              </a:rPr>
              <a:t> </a:t>
            </a:r>
            <a:r>
              <a:rPr sz="3200" spc="254" dirty="0">
                <a:latin typeface="Tahoma"/>
                <a:cs typeface="Tahoma"/>
              </a:rPr>
              <a:t>угроз</a:t>
            </a:r>
            <a:endParaRPr sz="3200">
              <a:latin typeface="Tahoma"/>
              <a:cs typeface="Tahoma"/>
            </a:endParaRPr>
          </a:p>
          <a:p>
            <a:pPr marL="737870">
              <a:lnSpc>
                <a:spcPct val="100000"/>
              </a:lnSpc>
              <a:spcBef>
                <a:spcPts val="295"/>
              </a:spcBef>
            </a:pPr>
            <a:r>
              <a:rPr sz="2200" spc="160" dirty="0">
                <a:latin typeface="Tahoma"/>
                <a:cs typeface="Tahoma"/>
              </a:rPr>
              <a:t>Установите</a:t>
            </a:r>
            <a:r>
              <a:rPr sz="2200" spc="-50" dirty="0">
                <a:latin typeface="Tahoma"/>
                <a:cs typeface="Tahoma"/>
              </a:rPr>
              <a:t> </a:t>
            </a:r>
            <a:r>
              <a:rPr sz="2200" spc="200" dirty="0">
                <a:latin typeface="Tahoma"/>
                <a:cs typeface="Tahoma"/>
              </a:rPr>
              <a:t>ограничения</a:t>
            </a:r>
            <a:r>
              <a:rPr sz="2200" spc="-50" dirty="0">
                <a:latin typeface="Tahoma"/>
                <a:cs typeface="Tahoma"/>
              </a:rPr>
              <a:t> </a:t>
            </a:r>
            <a:r>
              <a:rPr sz="2200" spc="185" dirty="0">
                <a:latin typeface="Tahoma"/>
                <a:cs typeface="Tahoma"/>
              </a:rPr>
              <a:t>конфиденциальности</a:t>
            </a:r>
            <a:r>
              <a:rPr sz="2200" spc="-50" dirty="0">
                <a:latin typeface="Tahoma"/>
                <a:cs typeface="Tahoma"/>
              </a:rPr>
              <a:t> </a:t>
            </a:r>
            <a:r>
              <a:rPr sz="2200" spc="180" dirty="0">
                <a:latin typeface="Tahoma"/>
                <a:cs typeface="Tahoma"/>
              </a:rPr>
              <a:t>в</a:t>
            </a:r>
            <a:r>
              <a:rPr sz="2200" spc="-80" dirty="0">
                <a:latin typeface="Tahoma"/>
                <a:cs typeface="Tahoma"/>
              </a:rPr>
              <a:t> </a:t>
            </a:r>
            <a:r>
              <a:rPr sz="2200" spc="180" dirty="0">
                <a:latin typeface="Tahoma"/>
                <a:cs typeface="Tahoma"/>
              </a:rPr>
              <a:t>социальных</a:t>
            </a:r>
            <a:r>
              <a:rPr sz="2200" spc="-55" dirty="0">
                <a:latin typeface="Tahoma"/>
                <a:cs typeface="Tahoma"/>
              </a:rPr>
              <a:t> </a:t>
            </a:r>
            <a:r>
              <a:rPr sz="2200" spc="120" dirty="0">
                <a:latin typeface="Tahoma"/>
                <a:cs typeface="Tahoma"/>
              </a:rPr>
              <a:t>сетях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8174735" y="867155"/>
            <a:ext cx="4017645" cy="5991225"/>
            <a:chOff x="8174735" y="867155"/>
            <a:chExt cx="4017645" cy="5991225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74735" y="867155"/>
              <a:ext cx="4017263" cy="599084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73311" y="1781556"/>
              <a:ext cx="2380488" cy="4440935"/>
            </a:xfrm>
            <a:prstGeom prst="rect">
              <a:avLst/>
            </a:prstGeom>
          </p:spPr>
        </p:pic>
      </p:grp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2166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87651"/>
            <a:ext cx="12192000" cy="5070475"/>
            <a:chOff x="0" y="1787651"/>
            <a:chExt cx="12192000" cy="5070475"/>
          </a:xfrm>
        </p:grpSpPr>
        <p:sp>
          <p:nvSpPr>
            <p:cNvPr id="3" name="object 3"/>
            <p:cNvSpPr/>
            <p:nvPr/>
          </p:nvSpPr>
          <p:spPr>
            <a:xfrm>
              <a:off x="0" y="2321051"/>
              <a:ext cx="12192000" cy="4537075"/>
            </a:xfrm>
            <a:custGeom>
              <a:avLst/>
              <a:gdLst/>
              <a:ahLst/>
              <a:cxnLst/>
              <a:rect l="l" t="t" r="r" b="b"/>
              <a:pathLst>
                <a:path w="12192000" h="4537075">
                  <a:moveTo>
                    <a:pt x="0" y="4536947"/>
                  </a:moveTo>
                  <a:lnTo>
                    <a:pt x="12192000" y="4536947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4536947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60008" y="1787651"/>
              <a:ext cx="83058" cy="506958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16763" y="2819145"/>
            <a:ext cx="22352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40" dirty="0">
                <a:solidFill>
                  <a:srgbClr val="FFFFFF"/>
                </a:solidFill>
                <a:latin typeface="Verdana"/>
                <a:cs typeface="Verdana"/>
              </a:rPr>
              <a:t>iOS</a:t>
            </a:r>
            <a:r>
              <a:rPr sz="2800" spc="-2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(iPhone)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73190" y="2808858"/>
            <a:ext cx="14630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50" dirty="0">
                <a:solidFill>
                  <a:srgbClr val="FFFFFF"/>
                </a:solidFill>
                <a:latin typeface="Verdana"/>
                <a:cs typeface="Verdana"/>
              </a:rPr>
              <a:t>Android</a:t>
            </a:r>
            <a:endParaRPr sz="28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93191" y="3357371"/>
            <a:ext cx="5471160" cy="3215640"/>
            <a:chOff x="393191" y="3357371"/>
            <a:chExt cx="5471160" cy="321564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53839" y="3361943"/>
              <a:ext cx="1810512" cy="31988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3515" y="3360419"/>
              <a:ext cx="1799844" cy="320649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3191" y="3357371"/>
              <a:ext cx="1807464" cy="321564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99005" y="5341111"/>
            <a:ext cx="2000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990" dirty="0">
                <a:solidFill>
                  <a:srgbClr val="00AFEF"/>
                </a:solidFill>
                <a:latin typeface="Tahoma"/>
                <a:cs typeface="Tahoma"/>
              </a:rPr>
              <a:t>1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80053" y="5304535"/>
            <a:ext cx="2921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45" dirty="0">
                <a:solidFill>
                  <a:srgbClr val="00AFEF"/>
                </a:solidFill>
                <a:latin typeface="Tahoma"/>
                <a:cs typeface="Tahoma"/>
              </a:rPr>
              <a:t>2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99482" y="3950970"/>
            <a:ext cx="2921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45" dirty="0">
                <a:solidFill>
                  <a:srgbClr val="00AFEF"/>
                </a:solidFill>
                <a:latin typeface="Tahoma"/>
                <a:cs typeface="Tahoma"/>
              </a:rPr>
              <a:t>3</a:t>
            </a:r>
            <a:endParaRPr sz="36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37387" y="3392042"/>
            <a:ext cx="11534140" cy="3198495"/>
            <a:chOff x="437387" y="3392042"/>
            <a:chExt cx="11534140" cy="3198495"/>
          </a:xfrm>
        </p:grpSpPr>
        <p:sp>
          <p:nvSpPr>
            <p:cNvPr id="15" name="object 15"/>
            <p:cNvSpPr/>
            <p:nvPr/>
          </p:nvSpPr>
          <p:spPr>
            <a:xfrm>
              <a:off x="5396484" y="4034027"/>
              <a:ext cx="376555" cy="376555"/>
            </a:xfrm>
            <a:custGeom>
              <a:avLst/>
              <a:gdLst/>
              <a:ahLst/>
              <a:cxnLst/>
              <a:rect l="l" t="t" r="r" b="b"/>
              <a:pathLst>
                <a:path w="376554" h="376554">
                  <a:moveTo>
                    <a:pt x="188213" y="0"/>
                  </a:moveTo>
                  <a:lnTo>
                    <a:pt x="138200" y="6727"/>
                  </a:lnTo>
                  <a:lnTo>
                    <a:pt x="93246" y="25710"/>
                  </a:lnTo>
                  <a:lnTo>
                    <a:pt x="55149" y="55149"/>
                  </a:lnTo>
                  <a:lnTo>
                    <a:pt x="25710" y="93246"/>
                  </a:lnTo>
                  <a:lnTo>
                    <a:pt x="6727" y="138200"/>
                  </a:lnTo>
                  <a:lnTo>
                    <a:pt x="0" y="188214"/>
                  </a:lnTo>
                  <a:lnTo>
                    <a:pt x="6727" y="238227"/>
                  </a:lnTo>
                  <a:lnTo>
                    <a:pt x="25710" y="283181"/>
                  </a:lnTo>
                  <a:lnTo>
                    <a:pt x="55149" y="321278"/>
                  </a:lnTo>
                  <a:lnTo>
                    <a:pt x="93246" y="350717"/>
                  </a:lnTo>
                  <a:lnTo>
                    <a:pt x="138200" y="369700"/>
                  </a:lnTo>
                  <a:lnTo>
                    <a:pt x="188213" y="376428"/>
                  </a:lnTo>
                  <a:lnTo>
                    <a:pt x="238227" y="369700"/>
                  </a:lnTo>
                  <a:lnTo>
                    <a:pt x="283181" y="350717"/>
                  </a:lnTo>
                  <a:lnTo>
                    <a:pt x="321278" y="321278"/>
                  </a:lnTo>
                  <a:lnTo>
                    <a:pt x="333202" y="305847"/>
                  </a:lnTo>
                  <a:lnTo>
                    <a:pt x="188213" y="305847"/>
                  </a:lnTo>
                  <a:lnTo>
                    <a:pt x="159670" y="302347"/>
                  </a:lnTo>
                  <a:lnTo>
                    <a:pt x="132461" y="291846"/>
                  </a:lnTo>
                  <a:lnTo>
                    <a:pt x="180339" y="243967"/>
                  </a:lnTo>
                  <a:lnTo>
                    <a:pt x="84581" y="243967"/>
                  </a:lnTo>
                  <a:lnTo>
                    <a:pt x="71042" y="199292"/>
                  </a:lnTo>
                  <a:lnTo>
                    <a:pt x="75517" y="154416"/>
                  </a:lnTo>
                  <a:lnTo>
                    <a:pt x="96494" y="114468"/>
                  </a:lnTo>
                  <a:lnTo>
                    <a:pt x="132461" y="84582"/>
                  </a:lnTo>
                  <a:lnTo>
                    <a:pt x="159670" y="74080"/>
                  </a:lnTo>
                  <a:lnTo>
                    <a:pt x="188213" y="70580"/>
                  </a:lnTo>
                  <a:lnTo>
                    <a:pt x="333202" y="70580"/>
                  </a:lnTo>
                  <a:lnTo>
                    <a:pt x="321278" y="55149"/>
                  </a:lnTo>
                  <a:lnTo>
                    <a:pt x="283181" y="25710"/>
                  </a:lnTo>
                  <a:lnTo>
                    <a:pt x="238227" y="6727"/>
                  </a:lnTo>
                  <a:lnTo>
                    <a:pt x="188213" y="0"/>
                  </a:lnTo>
                  <a:close/>
                </a:path>
                <a:path w="376554" h="376554">
                  <a:moveTo>
                    <a:pt x="367276" y="132461"/>
                  </a:moveTo>
                  <a:lnTo>
                    <a:pt x="291845" y="132461"/>
                  </a:lnTo>
                  <a:lnTo>
                    <a:pt x="305385" y="177135"/>
                  </a:lnTo>
                  <a:lnTo>
                    <a:pt x="300910" y="222011"/>
                  </a:lnTo>
                  <a:lnTo>
                    <a:pt x="279933" y="261959"/>
                  </a:lnTo>
                  <a:lnTo>
                    <a:pt x="243966" y="291846"/>
                  </a:lnTo>
                  <a:lnTo>
                    <a:pt x="216757" y="302347"/>
                  </a:lnTo>
                  <a:lnTo>
                    <a:pt x="188213" y="305847"/>
                  </a:lnTo>
                  <a:lnTo>
                    <a:pt x="333202" y="305847"/>
                  </a:lnTo>
                  <a:lnTo>
                    <a:pt x="350717" y="283181"/>
                  </a:lnTo>
                  <a:lnTo>
                    <a:pt x="369700" y="238227"/>
                  </a:lnTo>
                  <a:lnTo>
                    <a:pt x="376427" y="188214"/>
                  </a:lnTo>
                  <a:lnTo>
                    <a:pt x="369700" y="138200"/>
                  </a:lnTo>
                  <a:lnTo>
                    <a:pt x="367276" y="132461"/>
                  </a:lnTo>
                  <a:close/>
                </a:path>
                <a:path w="376554" h="376554">
                  <a:moveTo>
                    <a:pt x="333202" y="70580"/>
                  </a:moveTo>
                  <a:lnTo>
                    <a:pt x="188213" y="70580"/>
                  </a:lnTo>
                  <a:lnTo>
                    <a:pt x="216757" y="74080"/>
                  </a:lnTo>
                  <a:lnTo>
                    <a:pt x="243966" y="84582"/>
                  </a:lnTo>
                  <a:lnTo>
                    <a:pt x="84581" y="243967"/>
                  </a:lnTo>
                  <a:lnTo>
                    <a:pt x="180339" y="243967"/>
                  </a:lnTo>
                  <a:lnTo>
                    <a:pt x="291845" y="132461"/>
                  </a:lnTo>
                  <a:lnTo>
                    <a:pt x="367276" y="132461"/>
                  </a:lnTo>
                  <a:lnTo>
                    <a:pt x="350717" y="93246"/>
                  </a:lnTo>
                  <a:lnTo>
                    <a:pt x="333202" y="7058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56437" y="5513069"/>
              <a:ext cx="1122045" cy="274320"/>
            </a:xfrm>
            <a:custGeom>
              <a:avLst/>
              <a:gdLst/>
              <a:ahLst/>
              <a:cxnLst/>
              <a:rect l="l" t="t" r="r" b="b"/>
              <a:pathLst>
                <a:path w="1122045" h="274320">
                  <a:moveTo>
                    <a:pt x="0" y="137159"/>
                  </a:moveTo>
                  <a:lnTo>
                    <a:pt x="37750" y="87610"/>
                  </a:lnTo>
                  <a:lnTo>
                    <a:pt x="100482" y="58823"/>
                  </a:lnTo>
                  <a:lnTo>
                    <a:pt x="141540" y="46090"/>
                  </a:lnTo>
                  <a:lnTo>
                    <a:pt x="188360" y="34636"/>
                  </a:lnTo>
                  <a:lnTo>
                    <a:pt x="240416" y="24590"/>
                  </a:lnTo>
                  <a:lnTo>
                    <a:pt x="297181" y="16082"/>
                  </a:lnTo>
                  <a:lnTo>
                    <a:pt x="358131" y="9239"/>
                  </a:lnTo>
                  <a:lnTo>
                    <a:pt x="422740" y="4192"/>
                  </a:lnTo>
                  <a:lnTo>
                    <a:pt x="490482" y="1069"/>
                  </a:lnTo>
                  <a:lnTo>
                    <a:pt x="560832" y="0"/>
                  </a:lnTo>
                  <a:lnTo>
                    <a:pt x="631184" y="1069"/>
                  </a:lnTo>
                  <a:lnTo>
                    <a:pt x="698928" y="4192"/>
                  </a:lnTo>
                  <a:lnTo>
                    <a:pt x="763537" y="9239"/>
                  </a:lnTo>
                  <a:lnTo>
                    <a:pt x="824488" y="16082"/>
                  </a:lnTo>
                  <a:lnTo>
                    <a:pt x="881253" y="24590"/>
                  </a:lnTo>
                  <a:lnTo>
                    <a:pt x="933308" y="34636"/>
                  </a:lnTo>
                  <a:lnTo>
                    <a:pt x="980127" y="46090"/>
                  </a:lnTo>
                  <a:lnTo>
                    <a:pt x="1021185" y="58823"/>
                  </a:lnTo>
                  <a:lnTo>
                    <a:pt x="1083915" y="87610"/>
                  </a:lnTo>
                  <a:lnTo>
                    <a:pt x="1117294" y="119966"/>
                  </a:lnTo>
                  <a:lnTo>
                    <a:pt x="1121664" y="137159"/>
                  </a:lnTo>
                  <a:lnTo>
                    <a:pt x="1117294" y="154365"/>
                  </a:lnTo>
                  <a:lnTo>
                    <a:pt x="1083915" y="186735"/>
                  </a:lnTo>
                  <a:lnTo>
                    <a:pt x="1021185" y="215524"/>
                  </a:lnTo>
                  <a:lnTo>
                    <a:pt x="980127" y="228255"/>
                  </a:lnTo>
                  <a:lnTo>
                    <a:pt x="933308" y="239705"/>
                  </a:lnTo>
                  <a:lnTo>
                    <a:pt x="881253" y="249746"/>
                  </a:lnTo>
                  <a:lnTo>
                    <a:pt x="824488" y="258250"/>
                  </a:lnTo>
                  <a:lnTo>
                    <a:pt x="763537" y="265088"/>
                  </a:lnTo>
                  <a:lnTo>
                    <a:pt x="698928" y="270131"/>
                  </a:lnTo>
                  <a:lnTo>
                    <a:pt x="631184" y="273251"/>
                  </a:lnTo>
                  <a:lnTo>
                    <a:pt x="560832" y="274319"/>
                  </a:lnTo>
                  <a:lnTo>
                    <a:pt x="490482" y="273251"/>
                  </a:lnTo>
                  <a:lnTo>
                    <a:pt x="422740" y="270131"/>
                  </a:lnTo>
                  <a:lnTo>
                    <a:pt x="358131" y="265088"/>
                  </a:lnTo>
                  <a:lnTo>
                    <a:pt x="297181" y="258250"/>
                  </a:lnTo>
                  <a:lnTo>
                    <a:pt x="240416" y="249746"/>
                  </a:lnTo>
                  <a:lnTo>
                    <a:pt x="188360" y="239705"/>
                  </a:lnTo>
                  <a:lnTo>
                    <a:pt x="141540" y="228255"/>
                  </a:lnTo>
                  <a:lnTo>
                    <a:pt x="100482" y="215524"/>
                  </a:lnTo>
                  <a:lnTo>
                    <a:pt x="37750" y="186735"/>
                  </a:lnTo>
                  <a:lnTo>
                    <a:pt x="4369" y="154365"/>
                  </a:lnTo>
                  <a:lnTo>
                    <a:pt x="0" y="137159"/>
                  </a:lnTo>
                  <a:close/>
                </a:path>
              </a:pathLst>
            </a:custGeom>
            <a:ln w="38100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61886" y="3401567"/>
              <a:ext cx="1799716" cy="317906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450837" y="3396805"/>
              <a:ext cx="1815464" cy="3188970"/>
            </a:xfrm>
            <a:custGeom>
              <a:avLst/>
              <a:gdLst/>
              <a:ahLst/>
              <a:cxnLst/>
              <a:rect l="l" t="t" r="r" b="b"/>
              <a:pathLst>
                <a:path w="1815465" h="3188970">
                  <a:moveTo>
                    <a:pt x="0" y="3188588"/>
                  </a:moveTo>
                  <a:lnTo>
                    <a:pt x="1815464" y="3188588"/>
                  </a:lnTo>
                  <a:lnTo>
                    <a:pt x="1815464" y="0"/>
                  </a:lnTo>
                  <a:lnTo>
                    <a:pt x="0" y="0"/>
                  </a:lnTo>
                  <a:lnTo>
                    <a:pt x="0" y="3188588"/>
                  </a:lnTo>
                  <a:close/>
                </a:path>
              </a:pathLst>
            </a:custGeom>
            <a:ln w="9524">
              <a:solidFill>
                <a:srgbClr val="8B81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96656" y="3413759"/>
              <a:ext cx="1807463" cy="174650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291830" y="3408933"/>
              <a:ext cx="1817370" cy="1756410"/>
            </a:xfrm>
            <a:custGeom>
              <a:avLst/>
              <a:gdLst/>
              <a:ahLst/>
              <a:cxnLst/>
              <a:rect l="l" t="t" r="r" b="b"/>
              <a:pathLst>
                <a:path w="1817370" h="1756410">
                  <a:moveTo>
                    <a:pt x="0" y="1756029"/>
                  </a:moveTo>
                  <a:lnTo>
                    <a:pt x="1816989" y="1756029"/>
                  </a:lnTo>
                  <a:lnTo>
                    <a:pt x="1816989" y="0"/>
                  </a:lnTo>
                  <a:lnTo>
                    <a:pt x="0" y="0"/>
                  </a:lnTo>
                  <a:lnTo>
                    <a:pt x="0" y="1756029"/>
                  </a:lnTo>
                  <a:close/>
                </a:path>
              </a:pathLst>
            </a:custGeom>
            <a:ln w="9525">
              <a:solidFill>
                <a:srgbClr val="8B81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90559" y="5100827"/>
              <a:ext cx="1813559" cy="146456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8285733" y="5096065"/>
              <a:ext cx="1823085" cy="1474470"/>
            </a:xfrm>
            <a:custGeom>
              <a:avLst/>
              <a:gdLst/>
              <a:ahLst/>
              <a:cxnLst/>
              <a:rect l="l" t="t" r="r" b="b"/>
              <a:pathLst>
                <a:path w="1823084" h="1474470">
                  <a:moveTo>
                    <a:pt x="0" y="1474089"/>
                  </a:moveTo>
                  <a:lnTo>
                    <a:pt x="1823085" y="1474089"/>
                  </a:lnTo>
                  <a:lnTo>
                    <a:pt x="1823085" y="0"/>
                  </a:lnTo>
                  <a:lnTo>
                    <a:pt x="0" y="0"/>
                  </a:lnTo>
                  <a:lnTo>
                    <a:pt x="0" y="1474089"/>
                  </a:lnTo>
                  <a:close/>
                </a:path>
              </a:pathLst>
            </a:custGeom>
            <a:ln w="9525">
              <a:solidFill>
                <a:srgbClr val="8B81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137647" y="3413759"/>
              <a:ext cx="1824227" cy="315163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132821" y="3408997"/>
              <a:ext cx="1833880" cy="3161665"/>
            </a:xfrm>
            <a:custGeom>
              <a:avLst/>
              <a:gdLst/>
              <a:ahLst/>
              <a:cxnLst/>
              <a:rect l="l" t="t" r="r" b="b"/>
              <a:pathLst>
                <a:path w="1833879" h="3161665">
                  <a:moveTo>
                    <a:pt x="0" y="3161157"/>
                  </a:moveTo>
                  <a:lnTo>
                    <a:pt x="1833752" y="3161157"/>
                  </a:lnTo>
                  <a:lnTo>
                    <a:pt x="1833752" y="0"/>
                  </a:lnTo>
                  <a:lnTo>
                    <a:pt x="0" y="0"/>
                  </a:lnTo>
                  <a:lnTo>
                    <a:pt x="0" y="3161157"/>
                  </a:lnTo>
                  <a:close/>
                </a:path>
              </a:pathLst>
            </a:custGeom>
            <a:ln w="9525">
              <a:solidFill>
                <a:srgbClr val="8585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7804150" y="3789933"/>
            <a:ext cx="1873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3600" b="1" spc="-990" dirty="0">
                <a:solidFill>
                  <a:srgbClr val="00AFEF"/>
                </a:solidFill>
                <a:latin typeface="Tahoma"/>
                <a:cs typeface="Tahoma"/>
              </a:rPr>
              <a:t>1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283829" y="3758945"/>
            <a:ext cx="18326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10515" algn="r">
              <a:lnSpc>
                <a:spcPct val="100000"/>
              </a:lnSpc>
              <a:spcBef>
                <a:spcPts val="100"/>
              </a:spcBef>
            </a:pPr>
            <a:r>
              <a:rPr sz="3600" b="1" spc="-50" dirty="0">
                <a:solidFill>
                  <a:srgbClr val="00AFEF"/>
                </a:solidFill>
                <a:latin typeface="Tahoma"/>
                <a:cs typeface="Tahoma"/>
              </a:rPr>
              <a:t>2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283829" y="5307583"/>
            <a:ext cx="18326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10515" algn="r">
              <a:lnSpc>
                <a:spcPct val="100000"/>
              </a:lnSpc>
              <a:spcBef>
                <a:spcPts val="100"/>
              </a:spcBef>
            </a:pPr>
            <a:r>
              <a:rPr sz="3600" b="1" spc="-50" dirty="0">
                <a:solidFill>
                  <a:srgbClr val="00AFEF"/>
                </a:solidFill>
                <a:latin typeface="Tahoma"/>
                <a:cs typeface="Tahoma"/>
              </a:rPr>
              <a:t>3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125582" y="3769309"/>
            <a:ext cx="18364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21285" algn="r">
              <a:lnSpc>
                <a:spcPct val="100000"/>
              </a:lnSpc>
              <a:spcBef>
                <a:spcPts val="100"/>
              </a:spcBef>
            </a:pPr>
            <a:r>
              <a:rPr sz="3600" b="1" spc="85" dirty="0">
                <a:solidFill>
                  <a:srgbClr val="00AFEF"/>
                </a:solidFill>
                <a:latin typeface="Tahoma"/>
                <a:cs typeface="Tahoma"/>
              </a:rPr>
              <a:t>4</a:t>
            </a:r>
            <a:endParaRPr sz="3600">
              <a:latin typeface="Tahoma"/>
              <a:cs typeface="Tahoma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0" y="0"/>
            <a:ext cx="12192000" cy="6316980"/>
            <a:chOff x="0" y="0"/>
            <a:chExt cx="12192000" cy="6316980"/>
          </a:xfrm>
        </p:grpSpPr>
        <p:sp>
          <p:nvSpPr>
            <p:cNvPr id="30" name="object 30"/>
            <p:cNvSpPr/>
            <p:nvPr/>
          </p:nvSpPr>
          <p:spPr>
            <a:xfrm>
              <a:off x="2236470" y="5357621"/>
              <a:ext cx="7237730" cy="940435"/>
            </a:xfrm>
            <a:custGeom>
              <a:avLst/>
              <a:gdLst/>
              <a:ahLst/>
              <a:cxnLst/>
              <a:rect l="l" t="t" r="r" b="b"/>
              <a:pathLst>
                <a:path w="7237730" h="940435">
                  <a:moveTo>
                    <a:pt x="0" y="292607"/>
                  </a:moveTo>
                  <a:lnTo>
                    <a:pt x="37748" y="243058"/>
                  </a:lnTo>
                  <a:lnTo>
                    <a:pt x="100478" y="214271"/>
                  </a:lnTo>
                  <a:lnTo>
                    <a:pt x="141536" y="201538"/>
                  </a:lnTo>
                  <a:lnTo>
                    <a:pt x="188355" y="190084"/>
                  </a:lnTo>
                  <a:lnTo>
                    <a:pt x="240410" y="180038"/>
                  </a:lnTo>
                  <a:lnTo>
                    <a:pt x="297175" y="171530"/>
                  </a:lnTo>
                  <a:lnTo>
                    <a:pt x="358126" y="164687"/>
                  </a:lnTo>
                  <a:lnTo>
                    <a:pt x="422735" y="159640"/>
                  </a:lnTo>
                  <a:lnTo>
                    <a:pt x="490479" y="156517"/>
                  </a:lnTo>
                  <a:lnTo>
                    <a:pt x="560832" y="155447"/>
                  </a:lnTo>
                  <a:lnTo>
                    <a:pt x="631184" y="156517"/>
                  </a:lnTo>
                  <a:lnTo>
                    <a:pt x="698928" y="159640"/>
                  </a:lnTo>
                  <a:lnTo>
                    <a:pt x="763537" y="164687"/>
                  </a:lnTo>
                  <a:lnTo>
                    <a:pt x="824488" y="171530"/>
                  </a:lnTo>
                  <a:lnTo>
                    <a:pt x="881253" y="180038"/>
                  </a:lnTo>
                  <a:lnTo>
                    <a:pt x="933308" y="190084"/>
                  </a:lnTo>
                  <a:lnTo>
                    <a:pt x="980127" y="201538"/>
                  </a:lnTo>
                  <a:lnTo>
                    <a:pt x="1021185" y="214271"/>
                  </a:lnTo>
                  <a:lnTo>
                    <a:pt x="1083915" y="243058"/>
                  </a:lnTo>
                  <a:lnTo>
                    <a:pt x="1117294" y="275414"/>
                  </a:lnTo>
                  <a:lnTo>
                    <a:pt x="1121664" y="292607"/>
                  </a:lnTo>
                  <a:lnTo>
                    <a:pt x="1117294" y="309813"/>
                  </a:lnTo>
                  <a:lnTo>
                    <a:pt x="1083915" y="342183"/>
                  </a:lnTo>
                  <a:lnTo>
                    <a:pt x="1021185" y="370972"/>
                  </a:lnTo>
                  <a:lnTo>
                    <a:pt x="980127" y="383703"/>
                  </a:lnTo>
                  <a:lnTo>
                    <a:pt x="933308" y="395153"/>
                  </a:lnTo>
                  <a:lnTo>
                    <a:pt x="881253" y="405194"/>
                  </a:lnTo>
                  <a:lnTo>
                    <a:pt x="824488" y="413698"/>
                  </a:lnTo>
                  <a:lnTo>
                    <a:pt x="763537" y="420536"/>
                  </a:lnTo>
                  <a:lnTo>
                    <a:pt x="698928" y="425579"/>
                  </a:lnTo>
                  <a:lnTo>
                    <a:pt x="631184" y="428699"/>
                  </a:lnTo>
                  <a:lnTo>
                    <a:pt x="560832" y="429767"/>
                  </a:lnTo>
                  <a:lnTo>
                    <a:pt x="490479" y="428699"/>
                  </a:lnTo>
                  <a:lnTo>
                    <a:pt x="422735" y="425579"/>
                  </a:lnTo>
                  <a:lnTo>
                    <a:pt x="358126" y="420536"/>
                  </a:lnTo>
                  <a:lnTo>
                    <a:pt x="297175" y="413698"/>
                  </a:lnTo>
                  <a:lnTo>
                    <a:pt x="240410" y="405194"/>
                  </a:lnTo>
                  <a:lnTo>
                    <a:pt x="188355" y="395153"/>
                  </a:lnTo>
                  <a:lnTo>
                    <a:pt x="141536" y="383703"/>
                  </a:lnTo>
                  <a:lnTo>
                    <a:pt x="100478" y="370972"/>
                  </a:lnTo>
                  <a:lnTo>
                    <a:pt x="37748" y="342183"/>
                  </a:lnTo>
                  <a:lnTo>
                    <a:pt x="4369" y="309813"/>
                  </a:lnTo>
                  <a:lnTo>
                    <a:pt x="0" y="292607"/>
                  </a:lnTo>
                  <a:close/>
                </a:path>
                <a:path w="7237730" h="940435">
                  <a:moveTo>
                    <a:pt x="4247388" y="136397"/>
                  </a:moveTo>
                  <a:lnTo>
                    <a:pt x="4285136" y="87108"/>
                  </a:lnTo>
                  <a:lnTo>
                    <a:pt x="4347866" y="58479"/>
                  </a:lnTo>
                  <a:lnTo>
                    <a:pt x="4388924" y="45818"/>
                  </a:lnTo>
                  <a:lnTo>
                    <a:pt x="4435743" y="34430"/>
                  </a:lnTo>
                  <a:lnTo>
                    <a:pt x="4487798" y="24443"/>
                  </a:lnTo>
                  <a:lnTo>
                    <a:pt x="4544563" y="15985"/>
                  </a:lnTo>
                  <a:lnTo>
                    <a:pt x="4605514" y="9183"/>
                  </a:lnTo>
                  <a:lnTo>
                    <a:pt x="4670123" y="4166"/>
                  </a:lnTo>
                  <a:lnTo>
                    <a:pt x="4737867" y="1063"/>
                  </a:lnTo>
                  <a:lnTo>
                    <a:pt x="4808220" y="0"/>
                  </a:lnTo>
                  <a:lnTo>
                    <a:pt x="4878572" y="1063"/>
                  </a:lnTo>
                  <a:lnTo>
                    <a:pt x="4946316" y="4166"/>
                  </a:lnTo>
                  <a:lnTo>
                    <a:pt x="5010925" y="9183"/>
                  </a:lnTo>
                  <a:lnTo>
                    <a:pt x="5071876" y="15985"/>
                  </a:lnTo>
                  <a:lnTo>
                    <a:pt x="5128641" y="24443"/>
                  </a:lnTo>
                  <a:lnTo>
                    <a:pt x="5180696" y="34430"/>
                  </a:lnTo>
                  <a:lnTo>
                    <a:pt x="5227515" y="45818"/>
                  </a:lnTo>
                  <a:lnTo>
                    <a:pt x="5268573" y="58479"/>
                  </a:lnTo>
                  <a:lnTo>
                    <a:pt x="5331303" y="87108"/>
                  </a:lnTo>
                  <a:lnTo>
                    <a:pt x="5364682" y="119292"/>
                  </a:lnTo>
                  <a:lnTo>
                    <a:pt x="5369052" y="136397"/>
                  </a:lnTo>
                  <a:lnTo>
                    <a:pt x="5364682" y="153503"/>
                  </a:lnTo>
                  <a:lnTo>
                    <a:pt x="5331303" y="185687"/>
                  </a:lnTo>
                  <a:lnTo>
                    <a:pt x="5268573" y="214316"/>
                  </a:lnTo>
                  <a:lnTo>
                    <a:pt x="5227515" y="226977"/>
                  </a:lnTo>
                  <a:lnTo>
                    <a:pt x="5180696" y="238365"/>
                  </a:lnTo>
                  <a:lnTo>
                    <a:pt x="5128641" y="248352"/>
                  </a:lnTo>
                  <a:lnTo>
                    <a:pt x="5071876" y="256810"/>
                  </a:lnTo>
                  <a:lnTo>
                    <a:pt x="5010925" y="263612"/>
                  </a:lnTo>
                  <a:lnTo>
                    <a:pt x="4946316" y="268629"/>
                  </a:lnTo>
                  <a:lnTo>
                    <a:pt x="4878572" y="271732"/>
                  </a:lnTo>
                  <a:lnTo>
                    <a:pt x="4808220" y="272795"/>
                  </a:lnTo>
                  <a:lnTo>
                    <a:pt x="4737867" y="271732"/>
                  </a:lnTo>
                  <a:lnTo>
                    <a:pt x="4670123" y="268629"/>
                  </a:lnTo>
                  <a:lnTo>
                    <a:pt x="4605514" y="263612"/>
                  </a:lnTo>
                  <a:lnTo>
                    <a:pt x="4544563" y="256810"/>
                  </a:lnTo>
                  <a:lnTo>
                    <a:pt x="4487798" y="248352"/>
                  </a:lnTo>
                  <a:lnTo>
                    <a:pt x="4435743" y="238365"/>
                  </a:lnTo>
                  <a:lnTo>
                    <a:pt x="4388924" y="226977"/>
                  </a:lnTo>
                  <a:lnTo>
                    <a:pt x="4347866" y="214316"/>
                  </a:lnTo>
                  <a:lnTo>
                    <a:pt x="4285136" y="185687"/>
                  </a:lnTo>
                  <a:lnTo>
                    <a:pt x="4251757" y="153503"/>
                  </a:lnTo>
                  <a:lnTo>
                    <a:pt x="4247388" y="136397"/>
                  </a:lnTo>
                  <a:close/>
                </a:path>
                <a:path w="7237730" h="940435">
                  <a:moveTo>
                    <a:pt x="6117335" y="803909"/>
                  </a:moveTo>
                  <a:lnTo>
                    <a:pt x="6155028" y="754609"/>
                  </a:lnTo>
                  <a:lnTo>
                    <a:pt x="6217667" y="725980"/>
                  </a:lnTo>
                  <a:lnTo>
                    <a:pt x="6258666" y="713320"/>
                  </a:lnTo>
                  <a:lnTo>
                    <a:pt x="6305419" y="701933"/>
                  </a:lnTo>
                  <a:lnTo>
                    <a:pt x="6357402" y="691948"/>
                  </a:lnTo>
                  <a:lnTo>
                    <a:pt x="6414090" y="683492"/>
                  </a:lnTo>
                  <a:lnTo>
                    <a:pt x="6474959" y="676692"/>
                  </a:lnTo>
                  <a:lnTo>
                    <a:pt x="6539484" y="671677"/>
                  </a:lnTo>
                  <a:lnTo>
                    <a:pt x="6607141" y="668574"/>
                  </a:lnTo>
                  <a:lnTo>
                    <a:pt x="6677406" y="667511"/>
                  </a:lnTo>
                  <a:lnTo>
                    <a:pt x="6747670" y="668574"/>
                  </a:lnTo>
                  <a:lnTo>
                    <a:pt x="6815327" y="671677"/>
                  </a:lnTo>
                  <a:lnTo>
                    <a:pt x="6879852" y="676692"/>
                  </a:lnTo>
                  <a:lnTo>
                    <a:pt x="6940721" y="683492"/>
                  </a:lnTo>
                  <a:lnTo>
                    <a:pt x="6997409" y="691948"/>
                  </a:lnTo>
                  <a:lnTo>
                    <a:pt x="7049392" y="701933"/>
                  </a:lnTo>
                  <a:lnTo>
                    <a:pt x="7096145" y="713320"/>
                  </a:lnTo>
                  <a:lnTo>
                    <a:pt x="7137144" y="725980"/>
                  </a:lnTo>
                  <a:lnTo>
                    <a:pt x="7199783" y="754609"/>
                  </a:lnTo>
                  <a:lnTo>
                    <a:pt x="7233113" y="786799"/>
                  </a:lnTo>
                  <a:lnTo>
                    <a:pt x="7237476" y="803909"/>
                  </a:lnTo>
                  <a:lnTo>
                    <a:pt x="7233113" y="821020"/>
                  </a:lnTo>
                  <a:lnTo>
                    <a:pt x="7199783" y="853210"/>
                  </a:lnTo>
                  <a:lnTo>
                    <a:pt x="7137144" y="881839"/>
                  </a:lnTo>
                  <a:lnTo>
                    <a:pt x="7096145" y="894499"/>
                  </a:lnTo>
                  <a:lnTo>
                    <a:pt x="7049392" y="905886"/>
                  </a:lnTo>
                  <a:lnTo>
                    <a:pt x="6997409" y="915871"/>
                  </a:lnTo>
                  <a:lnTo>
                    <a:pt x="6940721" y="924327"/>
                  </a:lnTo>
                  <a:lnTo>
                    <a:pt x="6879852" y="931127"/>
                  </a:lnTo>
                  <a:lnTo>
                    <a:pt x="6815327" y="936142"/>
                  </a:lnTo>
                  <a:lnTo>
                    <a:pt x="6747670" y="939245"/>
                  </a:lnTo>
                  <a:lnTo>
                    <a:pt x="6677406" y="940307"/>
                  </a:lnTo>
                  <a:lnTo>
                    <a:pt x="6607141" y="939245"/>
                  </a:lnTo>
                  <a:lnTo>
                    <a:pt x="6539484" y="936142"/>
                  </a:lnTo>
                  <a:lnTo>
                    <a:pt x="6474959" y="931127"/>
                  </a:lnTo>
                  <a:lnTo>
                    <a:pt x="6414090" y="924327"/>
                  </a:lnTo>
                  <a:lnTo>
                    <a:pt x="6357402" y="915871"/>
                  </a:lnTo>
                  <a:lnTo>
                    <a:pt x="6305419" y="905886"/>
                  </a:lnTo>
                  <a:lnTo>
                    <a:pt x="6258666" y="894499"/>
                  </a:lnTo>
                  <a:lnTo>
                    <a:pt x="6217667" y="881839"/>
                  </a:lnTo>
                  <a:lnTo>
                    <a:pt x="6155028" y="853210"/>
                  </a:lnTo>
                  <a:lnTo>
                    <a:pt x="6121698" y="821020"/>
                  </a:lnTo>
                  <a:lnTo>
                    <a:pt x="6117335" y="803909"/>
                  </a:lnTo>
                  <a:close/>
                </a:path>
              </a:pathLst>
            </a:custGeom>
            <a:ln w="38100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0" y="0"/>
              <a:ext cx="12192000" cy="2321560"/>
            </a:xfrm>
            <a:custGeom>
              <a:avLst/>
              <a:gdLst/>
              <a:ahLst/>
              <a:cxnLst/>
              <a:rect l="l" t="t" r="r" b="b"/>
              <a:pathLst>
                <a:path w="12192000" h="2321560">
                  <a:moveTo>
                    <a:pt x="0" y="2321052"/>
                  </a:moveTo>
                  <a:lnTo>
                    <a:pt x="12192000" y="2321052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23210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2292095"/>
              <a:ext cx="12191238" cy="57150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371347" y="131171"/>
            <a:ext cx="11296015" cy="1684655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30"/>
              </a:spcBef>
            </a:pPr>
            <a:r>
              <a:rPr sz="3200" spc="365" dirty="0">
                <a:latin typeface="Tahoma"/>
                <a:cs typeface="Tahoma"/>
              </a:rPr>
              <a:t>Рекомендации</a:t>
            </a:r>
            <a:r>
              <a:rPr sz="3200" spc="-160" dirty="0">
                <a:latin typeface="Tahoma"/>
                <a:cs typeface="Tahoma"/>
              </a:rPr>
              <a:t> </a:t>
            </a:r>
            <a:r>
              <a:rPr sz="3200" spc="335" dirty="0">
                <a:latin typeface="Tahoma"/>
                <a:cs typeface="Tahoma"/>
              </a:rPr>
              <a:t>по</a:t>
            </a:r>
            <a:r>
              <a:rPr sz="3200" spc="-120" dirty="0">
                <a:latin typeface="Tahoma"/>
                <a:cs typeface="Tahoma"/>
              </a:rPr>
              <a:t> </a:t>
            </a:r>
            <a:r>
              <a:rPr sz="3200" spc="285" dirty="0">
                <a:latin typeface="Tahoma"/>
                <a:cs typeface="Tahoma"/>
              </a:rPr>
              <a:t>защите</a:t>
            </a:r>
            <a:r>
              <a:rPr sz="3200" spc="-114" dirty="0">
                <a:latin typeface="Tahoma"/>
                <a:cs typeface="Tahoma"/>
              </a:rPr>
              <a:t> </a:t>
            </a:r>
            <a:r>
              <a:rPr sz="3200" spc="190" dirty="0">
                <a:latin typeface="Tahoma"/>
                <a:cs typeface="Tahoma"/>
              </a:rPr>
              <a:t>от</a:t>
            </a:r>
            <a:r>
              <a:rPr sz="3200" spc="-120" dirty="0">
                <a:latin typeface="Tahoma"/>
                <a:cs typeface="Tahoma"/>
              </a:rPr>
              <a:t> </a:t>
            </a:r>
            <a:r>
              <a:rPr sz="3200" spc="270" dirty="0">
                <a:latin typeface="Tahoma"/>
                <a:cs typeface="Tahoma"/>
              </a:rPr>
              <a:t>технологических</a:t>
            </a:r>
            <a:r>
              <a:rPr sz="3200" spc="-150" dirty="0">
                <a:latin typeface="Tahoma"/>
                <a:cs typeface="Tahoma"/>
              </a:rPr>
              <a:t> </a:t>
            </a:r>
            <a:r>
              <a:rPr sz="3200" spc="270" dirty="0">
                <a:latin typeface="Tahoma"/>
                <a:cs typeface="Tahoma"/>
              </a:rPr>
              <a:t>угроз</a:t>
            </a:r>
            <a:endParaRPr sz="3200">
              <a:latin typeface="Tahoma"/>
              <a:cs typeface="Tahoma"/>
            </a:endParaRPr>
          </a:p>
          <a:p>
            <a:pPr marL="68580" marR="110489" algn="ctr">
              <a:lnSpc>
                <a:spcPct val="80100"/>
              </a:lnSpc>
              <a:spcBef>
                <a:spcPts val="1625"/>
              </a:spcBef>
            </a:pPr>
            <a:r>
              <a:rPr sz="2000" spc="190" dirty="0">
                <a:latin typeface="Tahoma"/>
                <a:cs typeface="Tahoma"/>
              </a:rPr>
              <a:t>Проверяйте</a:t>
            </a:r>
            <a:r>
              <a:rPr sz="2000" spc="-110" dirty="0">
                <a:latin typeface="Tahoma"/>
                <a:cs typeface="Tahoma"/>
              </a:rPr>
              <a:t> </a:t>
            </a:r>
            <a:r>
              <a:rPr sz="2000" spc="210" dirty="0">
                <a:latin typeface="Tahoma"/>
                <a:cs typeface="Tahoma"/>
              </a:rPr>
              <a:t>разрешения</a:t>
            </a:r>
            <a:r>
              <a:rPr sz="2000" spc="-110" dirty="0">
                <a:latin typeface="Tahoma"/>
                <a:cs typeface="Tahoma"/>
              </a:rPr>
              <a:t> </a:t>
            </a:r>
            <a:r>
              <a:rPr sz="2000" spc="245" dirty="0">
                <a:latin typeface="Tahoma"/>
                <a:cs typeface="Tahoma"/>
              </a:rPr>
              <a:t>и</a:t>
            </a:r>
            <a:r>
              <a:rPr sz="2000" spc="-100" dirty="0">
                <a:latin typeface="Tahoma"/>
                <a:cs typeface="Tahoma"/>
              </a:rPr>
              <a:t> </a:t>
            </a:r>
            <a:r>
              <a:rPr sz="2000" spc="140" dirty="0">
                <a:latin typeface="Tahoma"/>
                <a:cs typeface="Tahoma"/>
              </a:rPr>
              <a:t>установите</a:t>
            </a:r>
            <a:r>
              <a:rPr sz="2000" spc="-110" dirty="0">
                <a:latin typeface="Tahoma"/>
                <a:cs typeface="Tahoma"/>
              </a:rPr>
              <a:t> </a:t>
            </a:r>
            <a:r>
              <a:rPr sz="2000" spc="185" dirty="0">
                <a:latin typeface="Tahoma"/>
                <a:cs typeface="Tahoma"/>
              </a:rPr>
              <a:t>ограничения</a:t>
            </a:r>
            <a:r>
              <a:rPr sz="2000" spc="-110" dirty="0">
                <a:latin typeface="Tahoma"/>
                <a:cs typeface="Tahoma"/>
              </a:rPr>
              <a:t> </a:t>
            </a:r>
            <a:r>
              <a:rPr sz="2000" spc="190" dirty="0">
                <a:latin typeface="Tahoma"/>
                <a:cs typeface="Tahoma"/>
              </a:rPr>
              <a:t>прав</a:t>
            </a:r>
            <a:r>
              <a:rPr sz="2000" spc="-110" dirty="0">
                <a:latin typeface="Tahoma"/>
                <a:cs typeface="Tahoma"/>
              </a:rPr>
              <a:t> </a:t>
            </a:r>
            <a:r>
              <a:rPr sz="2000" spc="180" dirty="0">
                <a:latin typeface="Tahoma"/>
                <a:cs typeface="Tahoma"/>
              </a:rPr>
              <a:t>мобильных</a:t>
            </a:r>
            <a:r>
              <a:rPr sz="2000" spc="-130" dirty="0">
                <a:latin typeface="Tahoma"/>
                <a:cs typeface="Tahoma"/>
              </a:rPr>
              <a:t> </a:t>
            </a:r>
            <a:r>
              <a:rPr sz="2000" spc="204" dirty="0">
                <a:latin typeface="Tahoma"/>
                <a:cs typeface="Tahoma"/>
              </a:rPr>
              <a:t>приложений </a:t>
            </a:r>
            <a:r>
              <a:rPr sz="2000" spc="245" dirty="0">
                <a:latin typeface="Tahoma"/>
                <a:cs typeface="Tahoma"/>
              </a:rPr>
              <a:t>и</a:t>
            </a:r>
            <a:r>
              <a:rPr sz="2000" spc="-100" dirty="0">
                <a:latin typeface="Tahoma"/>
                <a:cs typeface="Tahoma"/>
              </a:rPr>
              <a:t> </a:t>
            </a:r>
            <a:r>
              <a:rPr sz="2000" spc="210" dirty="0">
                <a:latin typeface="Tahoma"/>
                <a:cs typeface="Tahoma"/>
              </a:rPr>
              <a:t>дополнений</a:t>
            </a:r>
            <a:r>
              <a:rPr sz="2000" spc="-120" dirty="0">
                <a:latin typeface="Tahoma"/>
                <a:cs typeface="Tahoma"/>
              </a:rPr>
              <a:t> </a:t>
            </a:r>
            <a:r>
              <a:rPr sz="2000" spc="90" dirty="0">
                <a:latin typeface="Tahoma"/>
                <a:cs typeface="Tahoma"/>
              </a:rPr>
              <a:t>от</a:t>
            </a:r>
            <a:r>
              <a:rPr sz="2000" spc="-90" dirty="0">
                <a:latin typeface="Tahoma"/>
                <a:cs typeface="Tahoma"/>
              </a:rPr>
              <a:t> </a:t>
            </a:r>
            <a:r>
              <a:rPr sz="2000" spc="150" dirty="0">
                <a:latin typeface="Tahoma"/>
                <a:cs typeface="Tahoma"/>
              </a:rPr>
              <a:t>браузеров.</a:t>
            </a:r>
            <a:r>
              <a:rPr sz="2000" spc="-125" dirty="0">
                <a:latin typeface="Tahoma"/>
                <a:cs typeface="Tahoma"/>
              </a:rPr>
              <a:t> </a:t>
            </a:r>
            <a:r>
              <a:rPr sz="2000" spc="135" dirty="0">
                <a:latin typeface="Tahoma"/>
                <a:cs typeface="Tahoma"/>
              </a:rPr>
              <a:t>Оставьте</a:t>
            </a:r>
            <a:r>
              <a:rPr sz="2000" spc="-110" dirty="0">
                <a:latin typeface="Tahoma"/>
                <a:cs typeface="Tahoma"/>
              </a:rPr>
              <a:t> </a:t>
            </a:r>
            <a:r>
              <a:rPr sz="2000" spc="215" dirty="0">
                <a:latin typeface="Tahoma"/>
                <a:cs typeface="Tahoma"/>
              </a:rPr>
              <a:t>приложениям</a:t>
            </a:r>
            <a:r>
              <a:rPr sz="2000" spc="-130" dirty="0">
                <a:latin typeface="Tahoma"/>
                <a:cs typeface="Tahoma"/>
              </a:rPr>
              <a:t> </a:t>
            </a:r>
            <a:r>
              <a:rPr sz="2000" spc="204" dirty="0">
                <a:latin typeface="Tahoma"/>
                <a:cs typeface="Tahoma"/>
              </a:rPr>
              <a:t>минимальные</a:t>
            </a:r>
            <a:r>
              <a:rPr sz="2000" spc="-125" dirty="0">
                <a:latin typeface="Tahoma"/>
                <a:cs typeface="Tahoma"/>
              </a:rPr>
              <a:t> </a:t>
            </a:r>
            <a:r>
              <a:rPr sz="2000" spc="170" dirty="0">
                <a:latin typeface="Tahoma"/>
                <a:cs typeface="Tahoma"/>
              </a:rPr>
              <a:t>права</a:t>
            </a:r>
            <a:r>
              <a:rPr sz="2000" spc="-120" dirty="0">
                <a:latin typeface="Tahoma"/>
                <a:cs typeface="Tahoma"/>
              </a:rPr>
              <a:t> </a:t>
            </a:r>
            <a:r>
              <a:rPr sz="2000" spc="135" dirty="0">
                <a:latin typeface="Tahoma"/>
                <a:cs typeface="Tahoma"/>
              </a:rPr>
              <a:t>доступа </a:t>
            </a:r>
            <a:r>
              <a:rPr sz="2000" spc="160" dirty="0">
                <a:latin typeface="Tahoma"/>
                <a:cs typeface="Tahoma"/>
              </a:rPr>
              <a:t>к</a:t>
            </a:r>
            <a:r>
              <a:rPr sz="2000" spc="-95" dirty="0">
                <a:latin typeface="Tahoma"/>
                <a:cs typeface="Tahoma"/>
              </a:rPr>
              <a:t> </a:t>
            </a:r>
            <a:r>
              <a:rPr sz="2000" spc="155" dirty="0">
                <a:latin typeface="Tahoma"/>
                <a:cs typeface="Tahoma"/>
              </a:rPr>
              <a:t>микрофону,</a:t>
            </a:r>
            <a:r>
              <a:rPr sz="2000" spc="-114" dirty="0">
                <a:latin typeface="Tahoma"/>
                <a:cs typeface="Tahoma"/>
              </a:rPr>
              <a:t> </a:t>
            </a:r>
            <a:r>
              <a:rPr sz="2000" spc="140" dirty="0">
                <a:latin typeface="Tahoma"/>
                <a:cs typeface="Tahoma"/>
              </a:rPr>
              <a:t>камере,</a:t>
            </a:r>
            <a:r>
              <a:rPr sz="2000" spc="-105" dirty="0">
                <a:latin typeface="Tahoma"/>
                <a:cs typeface="Tahoma"/>
              </a:rPr>
              <a:t> </a:t>
            </a:r>
            <a:r>
              <a:rPr sz="2000" spc="165" dirty="0">
                <a:latin typeface="Tahoma"/>
                <a:cs typeface="Tahoma"/>
              </a:rPr>
              <a:t>местоположению,</a:t>
            </a:r>
            <a:r>
              <a:rPr sz="2000" spc="-130" dirty="0">
                <a:latin typeface="Tahoma"/>
                <a:cs typeface="Tahoma"/>
              </a:rPr>
              <a:t> </a:t>
            </a:r>
            <a:r>
              <a:rPr sz="2000" spc="110" dirty="0">
                <a:latin typeface="Tahoma"/>
                <a:cs typeface="Tahoma"/>
              </a:rPr>
              <a:t>контактам,</a:t>
            </a:r>
            <a:r>
              <a:rPr sz="2000" spc="-105" dirty="0">
                <a:latin typeface="Tahoma"/>
                <a:cs typeface="Tahoma"/>
              </a:rPr>
              <a:t> </a:t>
            </a:r>
            <a:r>
              <a:rPr sz="2000" spc="190" dirty="0">
                <a:latin typeface="Tahoma"/>
                <a:cs typeface="Tahoma"/>
              </a:rPr>
              <a:t>хранилищу</a:t>
            </a:r>
            <a:r>
              <a:rPr sz="2000" spc="-135" dirty="0">
                <a:latin typeface="Tahoma"/>
                <a:cs typeface="Tahoma"/>
              </a:rPr>
              <a:t> </a:t>
            </a:r>
            <a:r>
              <a:rPr sz="2000" spc="245" dirty="0">
                <a:latin typeface="Tahoma"/>
                <a:cs typeface="Tahoma"/>
              </a:rPr>
              <a:t>и</a:t>
            </a:r>
            <a:r>
              <a:rPr sz="2000" spc="-100" dirty="0">
                <a:latin typeface="Tahoma"/>
                <a:cs typeface="Tahoma"/>
              </a:rPr>
              <a:t> </a:t>
            </a:r>
            <a:r>
              <a:rPr sz="2000" spc="75" dirty="0">
                <a:latin typeface="Tahoma"/>
                <a:cs typeface="Tahoma"/>
              </a:rPr>
              <a:t>пр.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5684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37359"/>
            <a:ext cx="12192000" cy="5120640"/>
            <a:chOff x="0" y="1737359"/>
            <a:chExt cx="12192000" cy="5120640"/>
          </a:xfrm>
        </p:grpSpPr>
        <p:sp>
          <p:nvSpPr>
            <p:cNvPr id="3" name="object 3"/>
            <p:cNvSpPr/>
            <p:nvPr/>
          </p:nvSpPr>
          <p:spPr>
            <a:xfrm>
              <a:off x="0" y="1763268"/>
              <a:ext cx="12192000" cy="5095240"/>
            </a:xfrm>
            <a:custGeom>
              <a:avLst/>
              <a:gdLst/>
              <a:ahLst/>
              <a:cxnLst/>
              <a:rect l="l" t="t" r="r" b="b"/>
              <a:pathLst>
                <a:path w="12192000" h="5095240">
                  <a:moveTo>
                    <a:pt x="0" y="5094731"/>
                  </a:moveTo>
                  <a:lnTo>
                    <a:pt x="12192000" y="509473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094731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41007" y="2241804"/>
              <a:ext cx="1366266" cy="136626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524" y="2241804"/>
              <a:ext cx="1367789" cy="136626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88464" y="2144268"/>
              <a:ext cx="3582924" cy="234086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60008" y="1737359"/>
              <a:ext cx="83058" cy="511987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37515" y="4046769"/>
            <a:ext cx="382905" cy="2176780"/>
          </a:xfrm>
          <a:prstGeom prst="rect">
            <a:avLst/>
          </a:prstGeom>
        </p:spPr>
        <p:txBody>
          <a:bodyPr vert="horz" wrap="square" lIns="0" tIns="356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10"/>
              </a:spcBef>
            </a:pPr>
            <a:r>
              <a:rPr sz="4800" spc="-1395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endParaRPr sz="4800">
              <a:latin typeface="Verdana"/>
              <a:cs typeface="Verdana"/>
            </a:endParaRPr>
          </a:p>
          <a:p>
            <a:pPr marL="22860">
              <a:lnSpc>
                <a:spcPct val="100000"/>
              </a:lnSpc>
              <a:spcBef>
                <a:spcPts val="2705"/>
              </a:spcBef>
            </a:pPr>
            <a:r>
              <a:rPr sz="4800" spc="-390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4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8794" y="4449265"/>
            <a:ext cx="3615054" cy="75184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505"/>
              </a:spcBef>
            </a:pPr>
            <a:r>
              <a:rPr sz="1600" b="1" spc="130" dirty="0">
                <a:solidFill>
                  <a:srgbClr val="FFFFFF"/>
                </a:solidFill>
                <a:latin typeface="Trebuchet MS"/>
                <a:cs typeface="Trebuchet MS"/>
              </a:rPr>
              <a:t>Выбрать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ts val="1510"/>
              </a:lnSpc>
              <a:spcBef>
                <a:spcPts val="370"/>
              </a:spcBef>
            </a:pP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«Системные</a:t>
            </a:r>
            <a:r>
              <a:rPr sz="14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настройки»</a:t>
            </a:r>
            <a:r>
              <a:rPr sz="14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50" dirty="0">
                <a:solidFill>
                  <a:srgbClr val="FFFFFF"/>
                </a:solidFill>
                <a:latin typeface="Tahoma"/>
                <a:cs typeface="Tahoma"/>
              </a:rPr>
              <a:t>меню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Apple,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ts val="1510"/>
              </a:lnSpc>
            </a:pP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затем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нажать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«Обновление</a:t>
            </a:r>
            <a:r>
              <a:rPr sz="14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Tahoma"/>
                <a:cs typeface="Tahoma"/>
              </a:rPr>
              <a:t>ПО»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18794" y="5398020"/>
            <a:ext cx="4133850" cy="110109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600" b="1" spc="130" dirty="0">
                <a:solidFill>
                  <a:srgbClr val="FFFFFF"/>
                </a:solidFill>
                <a:latin typeface="Trebuchet MS"/>
                <a:cs typeface="Trebuchet MS"/>
              </a:rPr>
              <a:t>Выбрать</a:t>
            </a:r>
            <a:endParaRPr sz="1600">
              <a:latin typeface="Trebuchet MS"/>
              <a:cs typeface="Trebuchet MS"/>
            </a:endParaRPr>
          </a:p>
          <a:p>
            <a:pPr marL="24765" marR="5080">
              <a:lnSpc>
                <a:spcPct val="80000"/>
              </a:lnSpc>
              <a:spcBef>
                <a:spcPts val="730"/>
              </a:spcBef>
            </a:pP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«Автоматически</a:t>
            </a:r>
            <a:r>
              <a:rPr sz="14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устанавливать</a:t>
            </a:r>
            <a:r>
              <a:rPr sz="14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обновления </a:t>
            </a:r>
            <a:r>
              <a:rPr sz="1400" spc="204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Mac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»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для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независимой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установки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будущих</a:t>
            </a:r>
            <a:r>
              <a:rPr sz="14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обновлений,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том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числе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для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приложений,</a:t>
            </a:r>
            <a:r>
              <a:rPr sz="14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загруженных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из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App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Store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4644" y="2785617"/>
            <a:ext cx="4337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1F2023"/>
                </a:solidFill>
                <a:latin typeface="Tahoma"/>
                <a:cs typeface="Tahoma"/>
              </a:rPr>
              <a:t>iOS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49820" y="4615643"/>
            <a:ext cx="2870200" cy="74231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465"/>
              </a:spcBef>
            </a:pPr>
            <a:r>
              <a:rPr sz="1600" b="1" spc="130" dirty="0">
                <a:solidFill>
                  <a:srgbClr val="FFFFFF"/>
                </a:solidFill>
                <a:latin typeface="Trebuchet MS"/>
                <a:cs typeface="Trebuchet MS"/>
              </a:rPr>
              <a:t>Перейти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ts val="1510"/>
              </a:lnSpc>
              <a:spcBef>
                <a:spcPts val="330"/>
              </a:spcBef>
            </a:pP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раздел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0" dirty="0">
                <a:solidFill>
                  <a:srgbClr val="FFFFFF"/>
                </a:solidFill>
                <a:latin typeface="Tahoma"/>
                <a:cs typeface="Tahoma"/>
              </a:rPr>
              <a:t>«Параметры»</a:t>
            </a:r>
            <a:r>
              <a:rPr sz="14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Tahoma"/>
                <a:cs typeface="Tahoma"/>
              </a:rPr>
              <a:t>—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ts val="1510"/>
              </a:lnSpc>
            </a:pP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«Обновление</a:t>
            </a:r>
            <a:r>
              <a:rPr sz="14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0" dirty="0">
                <a:solidFill>
                  <a:srgbClr val="FFFFFF"/>
                </a:solidFill>
                <a:latin typeface="Tahoma"/>
                <a:cs typeface="Tahoma"/>
              </a:rPr>
              <a:t>безопасность»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50456" y="3837231"/>
            <a:ext cx="1370965" cy="58039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500"/>
              </a:spcBef>
            </a:pPr>
            <a:r>
              <a:rPr sz="1600" b="1" spc="130" dirty="0">
                <a:solidFill>
                  <a:srgbClr val="FFFFFF"/>
                </a:solidFill>
                <a:latin typeface="Trebuchet MS"/>
                <a:cs typeface="Trebuchet MS"/>
              </a:rPr>
              <a:t>Выбрать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55" dirty="0">
                <a:solidFill>
                  <a:srgbClr val="FFFFFF"/>
                </a:solidFill>
                <a:latin typeface="Tahoma"/>
                <a:cs typeface="Tahoma"/>
              </a:rPr>
              <a:t>меню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ahoma"/>
                <a:cs typeface="Tahoma"/>
              </a:rPr>
              <a:t>«Пуск»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56552" y="5609109"/>
            <a:ext cx="3172460" cy="92773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530"/>
              </a:spcBef>
            </a:pPr>
            <a:r>
              <a:rPr sz="1600" b="1" spc="130" dirty="0">
                <a:solidFill>
                  <a:srgbClr val="FFFFFF"/>
                </a:solidFill>
                <a:latin typeface="Trebuchet MS"/>
                <a:cs typeface="Trebuchet MS"/>
              </a:rPr>
              <a:t>Выбрать</a:t>
            </a:r>
            <a:endParaRPr sz="1600">
              <a:latin typeface="Trebuchet MS"/>
              <a:cs typeface="Trebuchet MS"/>
            </a:endParaRPr>
          </a:p>
          <a:p>
            <a:pPr marL="12700" marR="5080">
              <a:lnSpc>
                <a:spcPts val="1340"/>
              </a:lnSpc>
              <a:spcBef>
                <a:spcPts val="710"/>
              </a:spcBef>
            </a:pP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разделе</a:t>
            </a:r>
            <a:r>
              <a:rPr sz="1400" spc="2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«Дополнительные параметры»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—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способ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установки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обновлений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—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«Автоматический»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26453" y="3643818"/>
            <a:ext cx="395605" cy="275907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980"/>
              </a:spcBef>
            </a:pPr>
            <a:r>
              <a:rPr sz="4800" spc="-1395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endParaRPr sz="4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4800" spc="-390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48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2475"/>
              </a:spcBef>
            </a:pPr>
            <a:r>
              <a:rPr sz="4800" spc="-42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endParaRPr sz="480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0" y="0"/>
            <a:ext cx="12192000" cy="4450080"/>
            <a:chOff x="0" y="0"/>
            <a:chExt cx="12192000" cy="4450080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29243" y="2115311"/>
              <a:ext cx="3555492" cy="233476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0" y="0"/>
              <a:ext cx="12192000" cy="1763395"/>
            </a:xfrm>
            <a:custGeom>
              <a:avLst/>
              <a:gdLst/>
              <a:ahLst/>
              <a:cxnLst/>
              <a:rect l="l" t="t" r="r" b="b"/>
              <a:pathLst>
                <a:path w="12192000" h="1763395">
                  <a:moveTo>
                    <a:pt x="12191999" y="0"/>
                  </a:moveTo>
                  <a:lnTo>
                    <a:pt x="0" y="0"/>
                  </a:lnTo>
                  <a:lnTo>
                    <a:pt x="0" y="1763267"/>
                  </a:lnTo>
                  <a:lnTo>
                    <a:pt x="12191999" y="1763267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637146" y="2799079"/>
            <a:ext cx="1162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5" dirty="0">
                <a:latin typeface="Tahoma"/>
                <a:cs typeface="Tahoma"/>
              </a:rPr>
              <a:t>Windows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557507" y="6411874"/>
            <a:ext cx="2266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FFFFFF"/>
                </a:solidFill>
                <a:latin typeface="Verdana"/>
                <a:cs typeface="Verdana"/>
              </a:rPr>
              <a:t>33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4019" y="86994"/>
            <a:ext cx="11296015" cy="1228090"/>
          </a:xfrm>
          <a:prstGeom prst="rect">
            <a:avLst/>
          </a:prstGeom>
        </p:spPr>
        <p:txBody>
          <a:bodyPr vert="horz" wrap="square" lIns="0" tIns="2381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75"/>
              </a:spcBef>
            </a:pPr>
            <a:r>
              <a:rPr sz="3200" spc="365" dirty="0">
                <a:latin typeface="Tahoma"/>
                <a:cs typeface="Tahoma"/>
              </a:rPr>
              <a:t>Рекомендации</a:t>
            </a:r>
            <a:r>
              <a:rPr sz="3200" spc="-160" dirty="0">
                <a:latin typeface="Tahoma"/>
                <a:cs typeface="Tahoma"/>
              </a:rPr>
              <a:t> </a:t>
            </a:r>
            <a:r>
              <a:rPr sz="3200" spc="335" dirty="0">
                <a:latin typeface="Tahoma"/>
                <a:cs typeface="Tahoma"/>
              </a:rPr>
              <a:t>по</a:t>
            </a:r>
            <a:r>
              <a:rPr sz="3200" spc="-120" dirty="0">
                <a:latin typeface="Tahoma"/>
                <a:cs typeface="Tahoma"/>
              </a:rPr>
              <a:t> </a:t>
            </a:r>
            <a:r>
              <a:rPr sz="3200" spc="285" dirty="0">
                <a:latin typeface="Tahoma"/>
                <a:cs typeface="Tahoma"/>
              </a:rPr>
              <a:t>защите</a:t>
            </a:r>
            <a:r>
              <a:rPr sz="3200" spc="-114" dirty="0">
                <a:latin typeface="Tahoma"/>
                <a:cs typeface="Tahoma"/>
              </a:rPr>
              <a:t> </a:t>
            </a:r>
            <a:r>
              <a:rPr sz="3200" spc="190" dirty="0">
                <a:latin typeface="Tahoma"/>
                <a:cs typeface="Tahoma"/>
              </a:rPr>
              <a:t>от</a:t>
            </a:r>
            <a:r>
              <a:rPr sz="3200" spc="-120" dirty="0">
                <a:latin typeface="Tahoma"/>
                <a:cs typeface="Tahoma"/>
              </a:rPr>
              <a:t> </a:t>
            </a:r>
            <a:r>
              <a:rPr sz="3200" spc="270" dirty="0">
                <a:latin typeface="Tahoma"/>
                <a:cs typeface="Tahoma"/>
              </a:rPr>
              <a:t>технологических</a:t>
            </a:r>
            <a:r>
              <a:rPr sz="3200" spc="-150" dirty="0">
                <a:latin typeface="Tahoma"/>
                <a:cs typeface="Tahoma"/>
              </a:rPr>
              <a:t> </a:t>
            </a:r>
            <a:r>
              <a:rPr sz="3200" spc="270" dirty="0">
                <a:latin typeface="Tahoma"/>
                <a:cs typeface="Tahoma"/>
              </a:rPr>
              <a:t>угроз</a:t>
            </a:r>
            <a:endParaRPr sz="3200">
              <a:latin typeface="Tahoma"/>
              <a:cs typeface="Tahoma"/>
            </a:endParaRPr>
          </a:p>
          <a:p>
            <a:pPr marR="186055" algn="ctr">
              <a:lnSpc>
                <a:spcPct val="100000"/>
              </a:lnSpc>
              <a:spcBef>
                <a:spcPts val="1215"/>
              </a:spcBef>
              <a:tabLst>
                <a:tab pos="1710689" algn="l"/>
              </a:tabLst>
            </a:pPr>
            <a:r>
              <a:rPr sz="2200" spc="190" dirty="0">
                <a:latin typeface="Tahoma"/>
                <a:cs typeface="Tahoma"/>
              </a:rPr>
              <a:t>Регулярно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155" dirty="0">
                <a:latin typeface="Tahoma"/>
                <a:cs typeface="Tahoma"/>
              </a:rPr>
              <a:t>устанавливайте</a:t>
            </a:r>
            <a:r>
              <a:rPr sz="2200" spc="-95" dirty="0">
                <a:latin typeface="Tahoma"/>
                <a:cs typeface="Tahoma"/>
              </a:rPr>
              <a:t> </a:t>
            </a:r>
            <a:r>
              <a:rPr sz="2200" spc="204" dirty="0">
                <a:latin typeface="Tahoma"/>
                <a:cs typeface="Tahoma"/>
              </a:rPr>
              <a:t>обновления</a:t>
            </a:r>
            <a:r>
              <a:rPr sz="2200" spc="-80" dirty="0">
                <a:latin typeface="Tahoma"/>
                <a:cs typeface="Tahoma"/>
              </a:rPr>
              <a:t> </a:t>
            </a:r>
            <a:r>
              <a:rPr sz="2200" spc="175" dirty="0">
                <a:latin typeface="Tahoma"/>
                <a:cs typeface="Tahoma"/>
              </a:rPr>
              <a:t>безопасности</a:t>
            </a:r>
            <a:endParaRPr sz="2200">
              <a:latin typeface="Tahoma"/>
              <a:cs typeface="Tahoma"/>
            </a:endParaRPr>
          </a:p>
        </p:txBody>
      </p:sp>
      <p:pic>
        <p:nvPicPr>
          <p:cNvPr id="22" name="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734311"/>
            <a:ext cx="12191238" cy="5867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83295" y="2741663"/>
            <a:ext cx="2886075" cy="2931795"/>
            <a:chOff x="8083295" y="2741663"/>
            <a:chExt cx="2886075" cy="2931795"/>
          </a:xfrm>
        </p:grpSpPr>
        <p:sp>
          <p:nvSpPr>
            <p:cNvPr id="3" name="object 3"/>
            <p:cNvSpPr/>
            <p:nvPr/>
          </p:nvSpPr>
          <p:spPr>
            <a:xfrm>
              <a:off x="8278367" y="3035807"/>
              <a:ext cx="2490470" cy="2490470"/>
            </a:xfrm>
            <a:custGeom>
              <a:avLst/>
              <a:gdLst/>
              <a:ahLst/>
              <a:cxnLst/>
              <a:rect l="l" t="t" r="r" b="b"/>
              <a:pathLst>
                <a:path w="2490470" h="2490470">
                  <a:moveTo>
                    <a:pt x="0" y="1601469"/>
                  </a:moveTo>
                  <a:lnTo>
                    <a:pt x="246633" y="493267"/>
                  </a:lnTo>
                  <a:lnTo>
                    <a:pt x="1245107" y="0"/>
                  </a:lnTo>
                  <a:lnTo>
                    <a:pt x="2243581" y="493267"/>
                  </a:lnTo>
                  <a:lnTo>
                    <a:pt x="2490215" y="1601469"/>
                  </a:lnTo>
                  <a:lnTo>
                    <a:pt x="1799208" y="2490216"/>
                  </a:lnTo>
                  <a:lnTo>
                    <a:pt x="691006" y="2490216"/>
                  </a:lnTo>
                  <a:lnTo>
                    <a:pt x="0" y="1601469"/>
                  </a:lnTo>
                  <a:close/>
                </a:path>
              </a:pathLst>
            </a:custGeom>
            <a:ln w="793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68967" y="2741663"/>
              <a:ext cx="567690" cy="56617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29087" y="3233915"/>
              <a:ext cx="567690" cy="56617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02823" y="4311395"/>
              <a:ext cx="566178" cy="56768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19131" y="5106923"/>
              <a:ext cx="566178" cy="56617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2895" y="5106923"/>
              <a:ext cx="566178" cy="56617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83295" y="4264126"/>
              <a:ext cx="566178" cy="56771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01227" y="3203435"/>
              <a:ext cx="566178" cy="566178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0" y="0"/>
            <a:ext cx="6860540" cy="6856095"/>
            <a:chOff x="0" y="0"/>
            <a:chExt cx="6860540" cy="685609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860285" cy="685571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856732" y="626363"/>
              <a:ext cx="1003300" cy="1003300"/>
            </a:xfrm>
            <a:custGeom>
              <a:avLst/>
              <a:gdLst/>
              <a:ahLst/>
              <a:cxnLst/>
              <a:rect l="l" t="t" r="r" b="b"/>
              <a:pathLst>
                <a:path w="1003300" h="1003300">
                  <a:moveTo>
                    <a:pt x="501395" y="0"/>
                  </a:moveTo>
                  <a:lnTo>
                    <a:pt x="453116" y="2295"/>
                  </a:lnTo>
                  <a:lnTo>
                    <a:pt x="406133" y="9042"/>
                  </a:lnTo>
                  <a:lnTo>
                    <a:pt x="360657" y="20030"/>
                  </a:lnTo>
                  <a:lnTo>
                    <a:pt x="316899" y="35049"/>
                  </a:lnTo>
                  <a:lnTo>
                    <a:pt x="275068" y="53889"/>
                  </a:lnTo>
                  <a:lnTo>
                    <a:pt x="235375" y="76338"/>
                  </a:lnTo>
                  <a:lnTo>
                    <a:pt x="198030" y="102187"/>
                  </a:lnTo>
                  <a:lnTo>
                    <a:pt x="163243" y="131225"/>
                  </a:lnTo>
                  <a:lnTo>
                    <a:pt x="131225" y="163243"/>
                  </a:lnTo>
                  <a:lnTo>
                    <a:pt x="102187" y="198030"/>
                  </a:lnTo>
                  <a:lnTo>
                    <a:pt x="76338" y="235375"/>
                  </a:lnTo>
                  <a:lnTo>
                    <a:pt x="53889" y="275068"/>
                  </a:lnTo>
                  <a:lnTo>
                    <a:pt x="35049" y="316899"/>
                  </a:lnTo>
                  <a:lnTo>
                    <a:pt x="20030" y="360657"/>
                  </a:lnTo>
                  <a:lnTo>
                    <a:pt x="9042" y="406133"/>
                  </a:lnTo>
                  <a:lnTo>
                    <a:pt x="2295" y="453116"/>
                  </a:lnTo>
                  <a:lnTo>
                    <a:pt x="0" y="501396"/>
                  </a:lnTo>
                  <a:lnTo>
                    <a:pt x="2295" y="549675"/>
                  </a:lnTo>
                  <a:lnTo>
                    <a:pt x="9042" y="596658"/>
                  </a:lnTo>
                  <a:lnTo>
                    <a:pt x="20030" y="642134"/>
                  </a:lnTo>
                  <a:lnTo>
                    <a:pt x="35049" y="685892"/>
                  </a:lnTo>
                  <a:lnTo>
                    <a:pt x="53889" y="727723"/>
                  </a:lnTo>
                  <a:lnTo>
                    <a:pt x="76338" y="767416"/>
                  </a:lnTo>
                  <a:lnTo>
                    <a:pt x="102187" y="804761"/>
                  </a:lnTo>
                  <a:lnTo>
                    <a:pt x="131225" y="839548"/>
                  </a:lnTo>
                  <a:lnTo>
                    <a:pt x="163243" y="871566"/>
                  </a:lnTo>
                  <a:lnTo>
                    <a:pt x="198030" y="900604"/>
                  </a:lnTo>
                  <a:lnTo>
                    <a:pt x="235375" y="926453"/>
                  </a:lnTo>
                  <a:lnTo>
                    <a:pt x="275068" y="948902"/>
                  </a:lnTo>
                  <a:lnTo>
                    <a:pt x="316899" y="967742"/>
                  </a:lnTo>
                  <a:lnTo>
                    <a:pt x="360657" y="982761"/>
                  </a:lnTo>
                  <a:lnTo>
                    <a:pt x="406133" y="993749"/>
                  </a:lnTo>
                  <a:lnTo>
                    <a:pt x="453116" y="1000496"/>
                  </a:lnTo>
                  <a:lnTo>
                    <a:pt x="501395" y="1002791"/>
                  </a:lnTo>
                  <a:lnTo>
                    <a:pt x="549675" y="1000496"/>
                  </a:lnTo>
                  <a:lnTo>
                    <a:pt x="596658" y="993749"/>
                  </a:lnTo>
                  <a:lnTo>
                    <a:pt x="642134" y="982761"/>
                  </a:lnTo>
                  <a:lnTo>
                    <a:pt x="685892" y="967742"/>
                  </a:lnTo>
                  <a:lnTo>
                    <a:pt x="727723" y="948902"/>
                  </a:lnTo>
                  <a:lnTo>
                    <a:pt x="767416" y="926453"/>
                  </a:lnTo>
                  <a:lnTo>
                    <a:pt x="804761" y="900604"/>
                  </a:lnTo>
                  <a:lnTo>
                    <a:pt x="839548" y="871566"/>
                  </a:lnTo>
                  <a:lnTo>
                    <a:pt x="871566" y="839548"/>
                  </a:lnTo>
                  <a:lnTo>
                    <a:pt x="900604" y="804761"/>
                  </a:lnTo>
                  <a:lnTo>
                    <a:pt x="926453" y="767416"/>
                  </a:lnTo>
                  <a:lnTo>
                    <a:pt x="948902" y="727723"/>
                  </a:lnTo>
                  <a:lnTo>
                    <a:pt x="967742" y="685892"/>
                  </a:lnTo>
                  <a:lnTo>
                    <a:pt x="982761" y="642134"/>
                  </a:lnTo>
                  <a:lnTo>
                    <a:pt x="993749" y="596658"/>
                  </a:lnTo>
                  <a:lnTo>
                    <a:pt x="1000496" y="549675"/>
                  </a:lnTo>
                  <a:lnTo>
                    <a:pt x="1002791" y="501396"/>
                  </a:lnTo>
                  <a:lnTo>
                    <a:pt x="1000496" y="453116"/>
                  </a:lnTo>
                  <a:lnTo>
                    <a:pt x="993749" y="406133"/>
                  </a:lnTo>
                  <a:lnTo>
                    <a:pt x="982761" y="360657"/>
                  </a:lnTo>
                  <a:lnTo>
                    <a:pt x="967742" y="316899"/>
                  </a:lnTo>
                  <a:lnTo>
                    <a:pt x="948902" y="275068"/>
                  </a:lnTo>
                  <a:lnTo>
                    <a:pt x="926453" y="235375"/>
                  </a:lnTo>
                  <a:lnTo>
                    <a:pt x="900604" y="198030"/>
                  </a:lnTo>
                  <a:lnTo>
                    <a:pt x="871566" y="163243"/>
                  </a:lnTo>
                  <a:lnTo>
                    <a:pt x="839548" y="131225"/>
                  </a:lnTo>
                  <a:lnTo>
                    <a:pt x="804761" y="102187"/>
                  </a:lnTo>
                  <a:lnTo>
                    <a:pt x="767416" y="76338"/>
                  </a:lnTo>
                  <a:lnTo>
                    <a:pt x="727723" y="53889"/>
                  </a:lnTo>
                  <a:lnTo>
                    <a:pt x="685892" y="35049"/>
                  </a:lnTo>
                  <a:lnTo>
                    <a:pt x="642134" y="20030"/>
                  </a:lnTo>
                  <a:lnTo>
                    <a:pt x="596658" y="9042"/>
                  </a:lnTo>
                  <a:lnTo>
                    <a:pt x="549675" y="2295"/>
                  </a:lnTo>
                  <a:lnTo>
                    <a:pt x="5013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479917" y="3286125"/>
            <a:ext cx="21462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latin typeface="Tahoma"/>
                <a:cs typeface="Tahoma"/>
              </a:rPr>
              <a:t>7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491598" y="2817621"/>
            <a:ext cx="1454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645" dirty="0">
                <a:latin typeface="Tahoma"/>
                <a:cs typeface="Tahoma"/>
              </a:rPr>
              <a:t>1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421493" y="3316300"/>
            <a:ext cx="2057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5" dirty="0">
                <a:latin typeface="Tahoma"/>
                <a:cs typeface="Tahoma"/>
              </a:rPr>
              <a:t>2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603738" y="4394454"/>
            <a:ext cx="206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latin typeface="Tahoma"/>
                <a:cs typeface="Tahoma"/>
              </a:rPr>
              <a:t>3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983851" y="5183885"/>
            <a:ext cx="235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70" dirty="0">
                <a:latin typeface="Tahoma"/>
                <a:cs typeface="Tahoma"/>
              </a:rPr>
              <a:t>4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881364" y="5189296"/>
            <a:ext cx="2070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latin typeface="Tahoma"/>
                <a:cs typeface="Tahoma"/>
              </a:rPr>
              <a:t>5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249793" y="4339590"/>
            <a:ext cx="219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latin typeface="Tahoma"/>
                <a:cs typeface="Tahoma"/>
              </a:rPr>
              <a:t>6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970644" y="2137663"/>
            <a:ext cx="133159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1800" marR="5080" indent="-419734">
              <a:lnSpc>
                <a:spcPct val="100000"/>
              </a:lnSpc>
              <a:spcBef>
                <a:spcPts val="105"/>
              </a:spcBef>
            </a:pPr>
            <a:r>
              <a:rPr sz="1400" spc="130" dirty="0">
                <a:latin typeface="Tahoma"/>
                <a:cs typeface="Tahoma"/>
              </a:rPr>
              <a:t>Определение </a:t>
            </a:r>
            <a:r>
              <a:rPr sz="1400" spc="114" dirty="0">
                <a:latin typeface="Tahoma"/>
                <a:cs typeface="Tahoma"/>
              </a:rPr>
              <a:t>цели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981435" y="3334257"/>
            <a:ext cx="8921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105" dirty="0">
                <a:latin typeface="Tahoma"/>
                <a:cs typeface="Tahoma"/>
              </a:rPr>
              <a:t>Разведка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809858" y="4869941"/>
            <a:ext cx="1255395" cy="410209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indent="376555">
              <a:lnSpc>
                <a:spcPts val="1340"/>
              </a:lnSpc>
              <a:spcBef>
                <a:spcPts val="430"/>
              </a:spcBef>
            </a:pPr>
            <a:r>
              <a:rPr sz="1400" spc="135" dirty="0">
                <a:latin typeface="Tahoma"/>
                <a:cs typeface="Tahoma"/>
              </a:rPr>
              <a:t>Сбор информации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054590" y="6042456"/>
            <a:ext cx="1255395" cy="410209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 marR="5080" indent="45720">
              <a:lnSpc>
                <a:spcPct val="80000"/>
              </a:lnSpc>
              <a:spcBef>
                <a:spcPts val="439"/>
              </a:spcBef>
            </a:pPr>
            <a:r>
              <a:rPr sz="1400" spc="114" dirty="0">
                <a:latin typeface="Tahoma"/>
                <a:cs typeface="Tahoma"/>
              </a:rPr>
              <a:t>Извлечение </a:t>
            </a:r>
            <a:r>
              <a:rPr sz="1400" spc="135" dirty="0">
                <a:latin typeface="Tahoma"/>
                <a:cs typeface="Tahoma"/>
              </a:rPr>
              <a:t>информации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951723" y="6046114"/>
            <a:ext cx="8312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20" dirty="0">
                <a:latin typeface="Tahoma"/>
                <a:cs typeface="Tahoma"/>
              </a:rPr>
              <a:t>Предлог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082408" y="3280663"/>
            <a:ext cx="11017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125" dirty="0">
                <a:latin typeface="Tahoma"/>
                <a:cs typeface="Tahoma"/>
              </a:rPr>
              <a:t>Убеждение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27" name="object 2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270492" y="1572767"/>
            <a:ext cx="577596" cy="576072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122152" y="2795693"/>
            <a:ext cx="448055" cy="431461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167871" y="4262628"/>
            <a:ext cx="504444" cy="504444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454640" y="5500115"/>
            <a:ext cx="467868" cy="466344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118347" y="5532120"/>
            <a:ext cx="466344" cy="467868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293864" y="4270955"/>
            <a:ext cx="467868" cy="449688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357871" y="2721864"/>
            <a:ext cx="467868" cy="467867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6737350" y="4771771"/>
            <a:ext cx="1473835" cy="4102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ts val="1510"/>
              </a:lnSpc>
              <a:spcBef>
                <a:spcPts val="100"/>
              </a:spcBef>
            </a:pPr>
            <a:r>
              <a:rPr sz="1400" spc="140" dirty="0">
                <a:latin typeface="Tahoma"/>
                <a:cs typeface="Tahoma"/>
              </a:rPr>
              <a:t>Обман</a:t>
            </a:r>
            <a:endParaRPr sz="1400">
              <a:latin typeface="Tahoma"/>
              <a:cs typeface="Tahoma"/>
            </a:endParaRPr>
          </a:p>
          <a:p>
            <a:pPr algn="ctr">
              <a:lnSpc>
                <a:spcPts val="1510"/>
              </a:lnSpc>
            </a:pPr>
            <a:r>
              <a:rPr sz="1400" spc="170" dirty="0">
                <a:latin typeface="Tahoma"/>
                <a:cs typeface="Tahoma"/>
              </a:rPr>
              <a:t>и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манипуляция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417054" y="432942"/>
            <a:ext cx="44100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380" dirty="0">
                <a:latin typeface="Tahoma"/>
                <a:cs typeface="Tahoma"/>
              </a:rPr>
              <a:t>Механизм</a:t>
            </a:r>
            <a:r>
              <a:rPr sz="3600" spc="-114" dirty="0">
                <a:latin typeface="Tahoma"/>
                <a:cs typeface="Tahoma"/>
              </a:rPr>
              <a:t> </a:t>
            </a:r>
            <a:r>
              <a:rPr sz="3600" spc="305" dirty="0">
                <a:latin typeface="Tahoma"/>
                <a:cs typeface="Tahoma"/>
              </a:rPr>
              <a:t>работы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307035" y="409194"/>
            <a:ext cx="51028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320" dirty="0">
                <a:solidFill>
                  <a:srgbClr val="FFFFFF"/>
                </a:solidFill>
              </a:rPr>
              <a:t>Фишинг:</a:t>
            </a:r>
            <a:r>
              <a:rPr sz="3600" spc="-135" dirty="0">
                <a:solidFill>
                  <a:srgbClr val="FFFFFF"/>
                </a:solidFill>
              </a:rPr>
              <a:t> </a:t>
            </a:r>
            <a:r>
              <a:rPr sz="3600" spc="440" dirty="0">
                <a:solidFill>
                  <a:srgbClr val="FFFFFF"/>
                </a:solidFill>
              </a:rPr>
              <a:t>при</a:t>
            </a:r>
            <a:r>
              <a:rPr sz="3600" spc="-140" dirty="0">
                <a:solidFill>
                  <a:srgbClr val="FFFFFF"/>
                </a:solidFill>
              </a:rPr>
              <a:t> </a:t>
            </a:r>
            <a:r>
              <a:rPr sz="3600" spc="385" dirty="0">
                <a:solidFill>
                  <a:srgbClr val="FFFFFF"/>
                </a:solidFill>
              </a:rPr>
              <a:t>чём</a:t>
            </a:r>
            <a:r>
              <a:rPr sz="3600" spc="-155" dirty="0">
                <a:solidFill>
                  <a:srgbClr val="FFFFFF"/>
                </a:solidFill>
              </a:rPr>
              <a:t> </a:t>
            </a:r>
            <a:r>
              <a:rPr sz="3600" spc="125" dirty="0">
                <a:solidFill>
                  <a:srgbClr val="FFFFFF"/>
                </a:solidFill>
              </a:rPr>
              <a:t>тут</a:t>
            </a:r>
            <a:endParaRPr sz="3600"/>
          </a:p>
        </p:txBody>
      </p:sp>
      <p:sp>
        <p:nvSpPr>
          <p:cNvPr id="37" name="object 37"/>
          <p:cNvSpPr txBox="1"/>
          <p:nvPr/>
        </p:nvSpPr>
        <p:spPr>
          <a:xfrm>
            <a:off x="307035" y="792937"/>
            <a:ext cx="31007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385" dirty="0">
                <a:solidFill>
                  <a:srgbClr val="FFFFFF"/>
                </a:solidFill>
                <a:latin typeface="Tahoma"/>
                <a:cs typeface="Tahoma"/>
              </a:rPr>
              <a:t>инженерия?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05206" y="1854834"/>
            <a:ext cx="2066289" cy="1148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Психология</a:t>
            </a:r>
            <a:endParaRPr sz="1800">
              <a:latin typeface="Tahoma"/>
              <a:cs typeface="Tahoma"/>
            </a:endParaRPr>
          </a:p>
          <a:p>
            <a:pPr marL="29845" marR="490855">
              <a:lnSpc>
                <a:spcPct val="100000"/>
              </a:lnSpc>
              <a:spcBef>
                <a:spcPts val="919"/>
              </a:spcBef>
            </a:pP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1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20" dirty="0">
                <a:solidFill>
                  <a:srgbClr val="FFFFFF"/>
                </a:solidFill>
                <a:latin typeface="Tahoma"/>
                <a:cs typeface="Tahoma"/>
              </a:rPr>
              <a:t>менее</a:t>
            </a:r>
            <a:r>
              <a:rPr sz="1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FFFFFF"/>
                </a:solidFill>
                <a:latin typeface="Tahoma"/>
                <a:cs typeface="Tahoma"/>
              </a:rPr>
              <a:t>важный </a:t>
            </a:r>
            <a:r>
              <a:rPr sz="1200" spc="105" dirty="0">
                <a:solidFill>
                  <a:srgbClr val="FFFFFF"/>
                </a:solidFill>
                <a:latin typeface="Tahoma"/>
                <a:cs typeface="Tahoma"/>
              </a:rPr>
              <a:t>инструмент</a:t>
            </a:r>
            <a:r>
              <a:rPr sz="1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80" dirty="0">
                <a:solidFill>
                  <a:srgbClr val="FFFFFF"/>
                </a:solidFill>
                <a:latin typeface="Tahoma"/>
                <a:cs typeface="Tahoma"/>
              </a:rPr>
              <a:t>кибер</a:t>
            </a:r>
            <a:r>
              <a:rPr sz="1200" spc="80" dirty="0">
                <a:solidFill>
                  <a:srgbClr val="FFFFFF"/>
                </a:solidFill>
                <a:latin typeface="Verdana"/>
                <a:cs typeface="Verdana"/>
              </a:rPr>
              <a:t>- </a:t>
            </a:r>
            <a:r>
              <a:rPr sz="1200" spc="80" dirty="0">
                <a:solidFill>
                  <a:srgbClr val="FFFFFF"/>
                </a:solidFill>
                <a:latin typeface="Tahoma"/>
                <a:cs typeface="Tahoma"/>
              </a:rPr>
              <a:t>преступников,</a:t>
            </a:r>
            <a:endParaRPr sz="1200">
              <a:latin typeface="Tahoma"/>
              <a:cs typeface="Tahoma"/>
            </a:endParaRPr>
          </a:p>
          <a:p>
            <a:pPr marL="29845">
              <a:lnSpc>
                <a:spcPct val="100000"/>
              </a:lnSpc>
              <a:spcBef>
                <a:spcPts val="5"/>
              </a:spcBef>
            </a:pP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чем</a:t>
            </a:r>
            <a:r>
              <a:rPr sz="1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кодинг</a:t>
            </a:r>
            <a:r>
              <a:rPr sz="1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4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55" dirty="0">
                <a:solidFill>
                  <a:srgbClr val="FFFFFF"/>
                </a:solidFill>
                <a:latin typeface="Tahoma"/>
                <a:cs typeface="Tahoma"/>
              </a:rPr>
              <a:t>веб</a:t>
            </a:r>
            <a:r>
              <a:rPr sz="1200" spc="55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200" spc="100" dirty="0">
                <a:solidFill>
                  <a:srgbClr val="FFFFFF"/>
                </a:solidFill>
                <a:latin typeface="Tahoma"/>
                <a:cs typeface="Tahoma"/>
              </a:rPr>
              <a:t>дизайн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-25400" y="3620770"/>
            <a:ext cx="6882130" cy="3262629"/>
            <a:chOff x="-25400" y="3620770"/>
            <a:chExt cx="6882130" cy="3262629"/>
          </a:xfrm>
        </p:grpSpPr>
        <p:sp>
          <p:nvSpPr>
            <p:cNvPr id="40" name="object 40"/>
            <p:cNvSpPr/>
            <p:nvPr/>
          </p:nvSpPr>
          <p:spPr>
            <a:xfrm>
              <a:off x="0" y="3646170"/>
              <a:ext cx="6831330" cy="3211830"/>
            </a:xfrm>
            <a:custGeom>
              <a:avLst/>
              <a:gdLst/>
              <a:ahLst/>
              <a:cxnLst/>
              <a:rect l="l" t="t" r="r" b="b"/>
              <a:pathLst>
                <a:path w="6831330" h="3211829">
                  <a:moveTo>
                    <a:pt x="1088136" y="0"/>
                  </a:moveTo>
                  <a:lnTo>
                    <a:pt x="976705" y="902"/>
                  </a:lnTo>
                  <a:lnTo>
                    <a:pt x="865711" y="3601"/>
                  </a:lnTo>
                  <a:lnTo>
                    <a:pt x="755167" y="8083"/>
                  </a:lnTo>
                  <a:lnTo>
                    <a:pt x="645088" y="14333"/>
                  </a:lnTo>
                  <a:lnTo>
                    <a:pt x="535487" y="22337"/>
                  </a:lnTo>
                  <a:lnTo>
                    <a:pt x="426378" y="32082"/>
                  </a:lnTo>
                  <a:lnTo>
                    <a:pt x="317775" y="43554"/>
                  </a:lnTo>
                  <a:lnTo>
                    <a:pt x="209692" y="56740"/>
                  </a:lnTo>
                  <a:lnTo>
                    <a:pt x="102143" y="71624"/>
                  </a:lnTo>
                  <a:lnTo>
                    <a:pt x="0" y="87421"/>
                  </a:lnTo>
                  <a:lnTo>
                    <a:pt x="0" y="3211826"/>
                  </a:lnTo>
                  <a:lnTo>
                    <a:pt x="6831059" y="3211826"/>
                  </a:lnTo>
                  <a:lnTo>
                    <a:pt x="6816936" y="3188883"/>
                  </a:lnTo>
                  <a:lnTo>
                    <a:pt x="6789342" y="3144822"/>
                  </a:lnTo>
                  <a:lnTo>
                    <a:pt x="6761419" y="3100989"/>
                  </a:lnTo>
                  <a:lnTo>
                    <a:pt x="6733168" y="3057388"/>
                  </a:lnTo>
                  <a:lnTo>
                    <a:pt x="6704591" y="3014018"/>
                  </a:lnTo>
                  <a:lnTo>
                    <a:pt x="6675690" y="2970882"/>
                  </a:lnTo>
                  <a:lnTo>
                    <a:pt x="6646467" y="2927983"/>
                  </a:lnTo>
                  <a:lnTo>
                    <a:pt x="6616923" y="2885320"/>
                  </a:lnTo>
                  <a:lnTo>
                    <a:pt x="6587060" y="2842897"/>
                  </a:lnTo>
                  <a:lnTo>
                    <a:pt x="6556879" y="2800715"/>
                  </a:lnTo>
                  <a:lnTo>
                    <a:pt x="6526383" y="2758775"/>
                  </a:lnTo>
                  <a:lnTo>
                    <a:pt x="6495573" y="2717080"/>
                  </a:lnTo>
                  <a:lnTo>
                    <a:pt x="6464452" y="2675631"/>
                  </a:lnTo>
                  <a:lnTo>
                    <a:pt x="6433020" y="2634430"/>
                  </a:lnTo>
                  <a:lnTo>
                    <a:pt x="6401279" y="2593479"/>
                  </a:lnTo>
                  <a:lnTo>
                    <a:pt x="6369231" y="2552779"/>
                  </a:lnTo>
                  <a:lnTo>
                    <a:pt x="6336879" y="2512332"/>
                  </a:lnTo>
                  <a:lnTo>
                    <a:pt x="6304222" y="2472140"/>
                  </a:lnTo>
                  <a:lnTo>
                    <a:pt x="6271265" y="2432205"/>
                  </a:lnTo>
                  <a:lnTo>
                    <a:pt x="6238007" y="2392528"/>
                  </a:lnTo>
                  <a:lnTo>
                    <a:pt x="6204451" y="2353110"/>
                  </a:lnTo>
                  <a:lnTo>
                    <a:pt x="6170599" y="2313955"/>
                  </a:lnTo>
                  <a:lnTo>
                    <a:pt x="6136452" y="2275063"/>
                  </a:lnTo>
                  <a:lnTo>
                    <a:pt x="6102012" y="2236436"/>
                  </a:lnTo>
                  <a:lnTo>
                    <a:pt x="6067281" y="2198077"/>
                  </a:lnTo>
                  <a:lnTo>
                    <a:pt x="6032260" y="2159986"/>
                  </a:lnTo>
                  <a:lnTo>
                    <a:pt x="5996951" y="2122165"/>
                  </a:lnTo>
                  <a:lnTo>
                    <a:pt x="5961357" y="2084617"/>
                  </a:lnTo>
                  <a:lnTo>
                    <a:pt x="5925478" y="2047343"/>
                  </a:lnTo>
                  <a:lnTo>
                    <a:pt x="5889316" y="2010344"/>
                  </a:lnTo>
                  <a:lnTo>
                    <a:pt x="5852874" y="1973622"/>
                  </a:lnTo>
                  <a:lnTo>
                    <a:pt x="5816152" y="1937180"/>
                  </a:lnTo>
                  <a:lnTo>
                    <a:pt x="5779154" y="1901019"/>
                  </a:lnTo>
                  <a:lnTo>
                    <a:pt x="5741879" y="1865140"/>
                  </a:lnTo>
                  <a:lnTo>
                    <a:pt x="5704331" y="1829545"/>
                  </a:lnTo>
                  <a:lnTo>
                    <a:pt x="5666510" y="1794237"/>
                  </a:lnTo>
                  <a:lnTo>
                    <a:pt x="5628419" y="1759216"/>
                  </a:lnTo>
                  <a:lnTo>
                    <a:pt x="5590059" y="1724485"/>
                  </a:lnTo>
                  <a:lnTo>
                    <a:pt x="5551433" y="1690045"/>
                  </a:lnTo>
                  <a:lnTo>
                    <a:pt x="5512541" y="1655898"/>
                  </a:lnTo>
                  <a:lnTo>
                    <a:pt x="5473385" y="1622046"/>
                  </a:lnTo>
                  <a:lnTo>
                    <a:pt x="5433968" y="1588490"/>
                  </a:lnTo>
                  <a:lnTo>
                    <a:pt x="5394291" y="1555232"/>
                  </a:lnTo>
                  <a:lnTo>
                    <a:pt x="5354356" y="1522274"/>
                  </a:lnTo>
                  <a:lnTo>
                    <a:pt x="5314163" y="1489618"/>
                  </a:lnTo>
                  <a:lnTo>
                    <a:pt x="5273717" y="1457266"/>
                  </a:lnTo>
                  <a:lnTo>
                    <a:pt x="5233016" y="1425218"/>
                  </a:lnTo>
                  <a:lnTo>
                    <a:pt x="5192065" y="1393478"/>
                  </a:lnTo>
                  <a:lnTo>
                    <a:pt x="5150864" y="1362046"/>
                  </a:lnTo>
                  <a:lnTo>
                    <a:pt x="5109415" y="1330924"/>
                  </a:lnTo>
                  <a:lnTo>
                    <a:pt x="5067720" y="1300114"/>
                  </a:lnTo>
                  <a:lnTo>
                    <a:pt x="5025781" y="1269618"/>
                  </a:lnTo>
                  <a:lnTo>
                    <a:pt x="4983598" y="1239438"/>
                  </a:lnTo>
                  <a:lnTo>
                    <a:pt x="4941175" y="1209575"/>
                  </a:lnTo>
                  <a:lnTo>
                    <a:pt x="4898513" y="1180031"/>
                  </a:lnTo>
                  <a:lnTo>
                    <a:pt x="4855613" y="1150807"/>
                  </a:lnTo>
                  <a:lnTo>
                    <a:pt x="4812477" y="1121907"/>
                  </a:lnTo>
                  <a:lnTo>
                    <a:pt x="4769108" y="1093330"/>
                  </a:lnTo>
                  <a:lnTo>
                    <a:pt x="4725506" y="1065079"/>
                  </a:lnTo>
                  <a:lnTo>
                    <a:pt x="4681673" y="1037156"/>
                  </a:lnTo>
                  <a:lnTo>
                    <a:pt x="4637612" y="1009562"/>
                  </a:lnTo>
                  <a:lnTo>
                    <a:pt x="4593324" y="982300"/>
                  </a:lnTo>
                  <a:lnTo>
                    <a:pt x="4548810" y="955370"/>
                  </a:lnTo>
                  <a:lnTo>
                    <a:pt x="4504073" y="928775"/>
                  </a:lnTo>
                  <a:lnTo>
                    <a:pt x="4459113" y="902516"/>
                  </a:lnTo>
                  <a:lnTo>
                    <a:pt x="4413934" y="876596"/>
                  </a:lnTo>
                  <a:lnTo>
                    <a:pt x="4368536" y="851015"/>
                  </a:lnTo>
                  <a:lnTo>
                    <a:pt x="4322922" y="825776"/>
                  </a:lnTo>
                  <a:lnTo>
                    <a:pt x="4277092" y="800880"/>
                  </a:lnTo>
                  <a:lnTo>
                    <a:pt x="4184796" y="752124"/>
                  </a:lnTo>
                  <a:lnTo>
                    <a:pt x="4091660" y="704763"/>
                  </a:lnTo>
                  <a:lnTo>
                    <a:pt x="3997699" y="658809"/>
                  </a:lnTo>
                  <a:lnTo>
                    <a:pt x="3902927" y="614277"/>
                  </a:lnTo>
                  <a:lnTo>
                    <a:pt x="3807358" y="571181"/>
                  </a:lnTo>
                  <a:lnTo>
                    <a:pt x="3711005" y="529534"/>
                  </a:lnTo>
                  <a:lnTo>
                    <a:pt x="3613883" y="489350"/>
                  </a:lnTo>
                  <a:lnTo>
                    <a:pt x="3516004" y="450644"/>
                  </a:lnTo>
                  <a:lnTo>
                    <a:pt x="3417384" y="413429"/>
                  </a:lnTo>
                  <a:lnTo>
                    <a:pt x="3318036" y="377718"/>
                  </a:lnTo>
                  <a:lnTo>
                    <a:pt x="3217974" y="343526"/>
                  </a:lnTo>
                  <a:lnTo>
                    <a:pt x="3117212" y="310867"/>
                  </a:lnTo>
                  <a:lnTo>
                    <a:pt x="3015763" y="279754"/>
                  </a:lnTo>
                  <a:lnTo>
                    <a:pt x="2913642" y="250202"/>
                  </a:lnTo>
                  <a:lnTo>
                    <a:pt x="2810862" y="222224"/>
                  </a:lnTo>
                  <a:lnTo>
                    <a:pt x="2707438" y="195835"/>
                  </a:lnTo>
                  <a:lnTo>
                    <a:pt x="2603382" y="171047"/>
                  </a:lnTo>
                  <a:lnTo>
                    <a:pt x="2498710" y="147875"/>
                  </a:lnTo>
                  <a:lnTo>
                    <a:pt x="2393434" y="126333"/>
                  </a:lnTo>
                  <a:lnTo>
                    <a:pt x="2287570" y="106434"/>
                  </a:lnTo>
                  <a:lnTo>
                    <a:pt x="2181130" y="88193"/>
                  </a:lnTo>
                  <a:lnTo>
                    <a:pt x="2074128" y="71624"/>
                  </a:lnTo>
                  <a:lnTo>
                    <a:pt x="1966579" y="56740"/>
                  </a:lnTo>
                  <a:lnTo>
                    <a:pt x="1858496" y="43554"/>
                  </a:lnTo>
                  <a:lnTo>
                    <a:pt x="1749893" y="32082"/>
                  </a:lnTo>
                  <a:lnTo>
                    <a:pt x="1640784" y="22337"/>
                  </a:lnTo>
                  <a:lnTo>
                    <a:pt x="1531183" y="14333"/>
                  </a:lnTo>
                  <a:lnTo>
                    <a:pt x="1421104" y="8083"/>
                  </a:lnTo>
                  <a:lnTo>
                    <a:pt x="1310560" y="3601"/>
                  </a:lnTo>
                  <a:lnTo>
                    <a:pt x="1199566" y="902"/>
                  </a:lnTo>
                  <a:lnTo>
                    <a:pt x="10881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0" y="3646170"/>
              <a:ext cx="6831330" cy="3211830"/>
            </a:xfrm>
            <a:custGeom>
              <a:avLst/>
              <a:gdLst/>
              <a:ahLst/>
              <a:cxnLst/>
              <a:rect l="l" t="t" r="r" b="b"/>
              <a:pathLst>
                <a:path w="6831330" h="3211829">
                  <a:moveTo>
                    <a:pt x="0" y="87421"/>
                  </a:moveTo>
                  <a:lnTo>
                    <a:pt x="48573" y="79699"/>
                  </a:lnTo>
                  <a:lnTo>
                    <a:pt x="102143" y="71624"/>
                  </a:lnTo>
                  <a:lnTo>
                    <a:pt x="155850" y="63970"/>
                  </a:lnTo>
                  <a:lnTo>
                    <a:pt x="209692" y="56740"/>
                  </a:lnTo>
                  <a:lnTo>
                    <a:pt x="263668" y="49934"/>
                  </a:lnTo>
                  <a:lnTo>
                    <a:pt x="317775" y="43554"/>
                  </a:lnTo>
                  <a:lnTo>
                    <a:pt x="372012" y="37603"/>
                  </a:lnTo>
                  <a:lnTo>
                    <a:pt x="426378" y="32082"/>
                  </a:lnTo>
                  <a:lnTo>
                    <a:pt x="480870" y="26993"/>
                  </a:lnTo>
                  <a:lnTo>
                    <a:pt x="535487" y="22337"/>
                  </a:lnTo>
                  <a:lnTo>
                    <a:pt x="590227" y="18116"/>
                  </a:lnTo>
                  <a:lnTo>
                    <a:pt x="645088" y="14333"/>
                  </a:lnTo>
                  <a:lnTo>
                    <a:pt x="700069" y="10987"/>
                  </a:lnTo>
                  <a:lnTo>
                    <a:pt x="755167" y="8083"/>
                  </a:lnTo>
                  <a:lnTo>
                    <a:pt x="810382" y="5620"/>
                  </a:lnTo>
                  <a:lnTo>
                    <a:pt x="865711" y="3601"/>
                  </a:lnTo>
                  <a:lnTo>
                    <a:pt x="921152" y="2028"/>
                  </a:lnTo>
                  <a:lnTo>
                    <a:pt x="976705" y="902"/>
                  </a:lnTo>
                  <a:lnTo>
                    <a:pt x="1032366" y="225"/>
                  </a:lnTo>
                  <a:lnTo>
                    <a:pt x="1088136" y="0"/>
                  </a:lnTo>
                  <a:lnTo>
                    <a:pt x="1143905" y="225"/>
                  </a:lnTo>
                  <a:lnTo>
                    <a:pt x="1199566" y="902"/>
                  </a:lnTo>
                  <a:lnTo>
                    <a:pt x="1255119" y="2028"/>
                  </a:lnTo>
                  <a:lnTo>
                    <a:pt x="1310560" y="3601"/>
                  </a:lnTo>
                  <a:lnTo>
                    <a:pt x="1365889" y="5620"/>
                  </a:lnTo>
                  <a:lnTo>
                    <a:pt x="1421104" y="8083"/>
                  </a:lnTo>
                  <a:lnTo>
                    <a:pt x="1476202" y="10987"/>
                  </a:lnTo>
                  <a:lnTo>
                    <a:pt x="1531183" y="14333"/>
                  </a:lnTo>
                  <a:lnTo>
                    <a:pt x="1586044" y="18116"/>
                  </a:lnTo>
                  <a:lnTo>
                    <a:pt x="1640784" y="22337"/>
                  </a:lnTo>
                  <a:lnTo>
                    <a:pt x="1695401" y="26993"/>
                  </a:lnTo>
                  <a:lnTo>
                    <a:pt x="1749893" y="32082"/>
                  </a:lnTo>
                  <a:lnTo>
                    <a:pt x="1804259" y="37603"/>
                  </a:lnTo>
                  <a:lnTo>
                    <a:pt x="1858496" y="43554"/>
                  </a:lnTo>
                  <a:lnTo>
                    <a:pt x="1912603" y="49934"/>
                  </a:lnTo>
                  <a:lnTo>
                    <a:pt x="1966579" y="56740"/>
                  </a:lnTo>
                  <a:lnTo>
                    <a:pt x="2020421" y="63970"/>
                  </a:lnTo>
                  <a:lnTo>
                    <a:pt x="2074128" y="71624"/>
                  </a:lnTo>
                  <a:lnTo>
                    <a:pt x="2127698" y="79699"/>
                  </a:lnTo>
                  <a:lnTo>
                    <a:pt x="2181130" y="88193"/>
                  </a:lnTo>
                  <a:lnTo>
                    <a:pt x="2234421" y="97106"/>
                  </a:lnTo>
                  <a:lnTo>
                    <a:pt x="2287570" y="106434"/>
                  </a:lnTo>
                  <a:lnTo>
                    <a:pt x="2340575" y="116177"/>
                  </a:lnTo>
                  <a:lnTo>
                    <a:pt x="2393434" y="126333"/>
                  </a:lnTo>
                  <a:lnTo>
                    <a:pt x="2446147" y="136899"/>
                  </a:lnTo>
                  <a:lnTo>
                    <a:pt x="2498710" y="147875"/>
                  </a:lnTo>
                  <a:lnTo>
                    <a:pt x="2551122" y="159258"/>
                  </a:lnTo>
                  <a:lnTo>
                    <a:pt x="2603382" y="171047"/>
                  </a:lnTo>
                  <a:lnTo>
                    <a:pt x="2655488" y="183240"/>
                  </a:lnTo>
                  <a:lnTo>
                    <a:pt x="2707438" y="195835"/>
                  </a:lnTo>
                  <a:lnTo>
                    <a:pt x="2759230" y="208830"/>
                  </a:lnTo>
                  <a:lnTo>
                    <a:pt x="2810862" y="222224"/>
                  </a:lnTo>
                  <a:lnTo>
                    <a:pt x="2862334" y="236016"/>
                  </a:lnTo>
                  <a:lnTo>
                    <a:pt x="2913642" y="250202"/>
                  </a:lnTo>
                  <a:lnTo>
                    <a:pt x="2964786" y="264782"/>
                  </a:lnTo>
                  <a:lnTo>
                    <a:pt x="3015763" y="279754"/>
                  </a:lnTo>
                  <a:lnTo>
                    <a:pt x="3066573" y="295117"/>
                  </a:lnTo>
                  <a:lnTo>
                    <a:pt x="3117212" y="310867"/>
                  </a:lnTo>
                  <a:lnTo>
                    <a:pt x="3167680" y="327004"/>
                  </a:lnTo>
                  <a:lnTo>
                    <a:pt x="3217974" y="343526"/>
                  </a:lnTo>
                  <a:lnTo>
                    <a:pt x="3268094" y="360431"/>
                  </a:lnTo>
                  <a:lnTo>
                    <a:pt x="3318036" y="377718"/>
                  </a:lnTo>
                  <a:lnTo>
                    <a:pt x="3367800" y="395384"/>
                  </a:lnTo>
                  <a:lnTo>
                    <a:pt x="3417384" y="413429"/>
                  </a:lnTo>
                  <a:lnTo>
                    <a:pt x="3466786" y="431849"/>
                  </a:lnTo>
                  <a:lnTo>
                    <a:pt x="3516004" y="450644"/>
                  </a:lnTo>
                  <a:lnTo>
                    <a:pt x="3565037" y="469812"/>
                  </a:lnTo>
                  <a:lnTo>
                    <a:pt x="3613883" y="489350"/>
                  </a:lnTo>
                  <a:lnTo>
                    <a:pt x="3662539" y="509259"/>
                  </a:lnTo>
                  <a:lnTo>
                    <a:pt x="3711005" y="529534"/>
                  </a:lnTo>
                  <a:lnTo>
                    <a:pt x="3759278" y="550176"/>
                  </a:lnTo>
                  <a:lnTo>
                    <a:pt x="3807358" y="571181"/>
                  </a:lnTo>
                  <a:lnTo>
                    <a:pt x="3855241" y="592549"/>
                  </a:lnTo>
                  <a:lnTo>
                    <a:pt x="3902927" y="614277"/>
                  </a:lnTo>
                  <a:lnTo>
                    <a:pt x="3950414" y="636365"/>
                  </a:lnTo>
                  <a:lnTo>
                    <a:pt x="3997699" y="658809"/>
                  </a:lnTo>
                  <a:lnTo>
                    <a:pt x="4044782" y="681609"/>
                  </a:lnTo>
                  <a:lnTo>
                    <a:pt x="4091660" y="704763"/>
                  </a:lnTo>
                  <a:lnTo>
                    <a:pt x="4138332" y="728268"/>
                  </a:lnTo>
                  <a:lnTo>
                    <a:pt x="4184796" y="752124"/>
                  </a:lnTo>
                  <a:lnTo>
                    <a:pt x="4231050" y="776329"/>
                  </a:lnTo>
                  <a:lnTo>
                    <a:pt x="4277092" y="800880"/>
                  </a:lnTo>
                  <a:lnTo>
                    <a:pt x="4322922" y="825776"/>
                  </a:lnTo>
                  <a:lnTo>
                    <a:pt x="4368536" y="851015"/>
                  </a:lnTo>
                  <a:lnTo>
                    <a:pt x="4413934" y="876596"/>
                  </a:lnTo>
                  <a:lnTo>
                    <a:pt x="4459113" y="902516"/>
                  </a:lnTo>
                  <a:lnTo>
                    <a:pt x="4504073" y="928775"/>
                  </a:lnTo>
                  <a:lnTo>
                    <a:pt x="4548810" y="955370"/>
                  </a:lnTo>
                  <a:lnTo>
                    <a:pt x="4593324" y="982300"/>
                  </a:lnTo>
                  <a:lnTo>
                    <a:pt x="4637612" y="1009562"/>
                  </a:lnTo>
                  <a:lnTo>
                    <a:pt x="4681673" y="1037156"/>
                  </a:lnTo>
                  <a:lnTo>
                    <a:pt x="4725506" y="1065079"/>
                  </a:lnTo>
                  <a:lnTo>
                    <a:pt x="4769108" y="1093330"/>
                  </a:lnTo>
                  <a:lnTo>
                    <a:pt x="4812477" y="1121907"/>
                  </a:lnTo>
                  <a:lnTo>
                    <a:pt x="4855613" y="1150807"/>
                  </a:lnTo>
                  <a:lnTo>
                    <a:pt x="4898513" y="1180031"/>
                  </a:lnTo>
                  <a:lnTo>
                    <a:pt x="4941175" y="1209575"/>
                  </a:lnTo>
                  <a:lnTo>
                    <a:pt x="4983598" y="1239438"/>
                  </a:lnTo>
                  <a:lnTo>
                    <a:pt x="5025781" y="1269618"/>
                  </a:lnTo>
                  <a:lnTo>
                    <a:pt x="5067720" y="1300114"/>
                  </a:lnTo>
                  <a:lnTo>
                    <a:pt x="5109415" y="1330924"/>
                  </a:lnTo>
                  <a:lnTo>
                    <a:pt x="5150864" y="1362046"/>
                  </a:lnTo>
                  <a:lnTo>
                    <a:pt x="5192065" y="1393478"/>
                  </a:lnTo>
                  <a:lnTo>
                    <a:pt x="5233016" y="1425218"/>
                  </a:lnTo>
                  <a:lnTo>
                    <a:pt x="5273717" y="1457266"/>
                  </a:lnTo>
                  <a:lnTo>
                    <a:pt x="5314163" y="1489618"/>
                  </a:lnTo>
                  <a:lnTo>
                    <a:pt x="5354356" y="1522274"/>
                  </a:lnTo>
                  <a:lnTo>
                    <a:pt x="5394291" y="1555232"/>
                  </a:lnTo>
                  <a:lnTo>
                    <a:pt x="5433968" y="1588490"/>
                  </a:lnTo>
                  <a:lnTo>
                    <a:pt x="5473385" y="1622046"/>
                  </a:lnTo>
                  <a:lnTo>
                    <a:pt x="5512541" y="1655898"/>
                  </a:lnTo>
                  <a:lnTo>
                    <a:pt x="5551433" y="1690045"/>
                  </a:lnTo>
                  <a:lnTo>
                    <a:pt x="5590059" y="1724485"/>
                  </a:lnTo>
                  <a:lnTo>
                    <a:pt x="5628419" y="1759216"/>
                  </a:lnTo>
                  <a:lnTo>
                    <a:pt x="5666510" y="1794237"/>
                  </a:lnTo>
                  <a:lnTo>
                    <a:pt x="5704331" y="1829545"/>
                  </a:lnTo>
                  <a:lnTo>
                    <a:pt x="5741879" y="1865140"/>
                  </a:lnTo>
                  <a:lnTo>
                    <a:pt x="5779154" y="1901019"/>
                  </a:lnTo>
                  <a:lnTo>
                    <a:pt x="5816152" y="1937180"/>
                  </a:lnTo>
                  <a:lnTo>
                    <a:pt x="5852874" y="1973622"/>
                  </a:lnTo>
                  <a:lnTo>
                    <a:pt x="5889316" y="2010344"/>
                  </a:lnTo>
                  <a:lnTo>
                    <a:pt x="5925478" y="2047343"/>
                  </a:lnTo>
                  <a:lnTo>
                    <a:pt x="5961357" y="2084617"/>
                  </a:lnTo>
                  <a:lnTo>
                    <a:pt x="5996951" y="2122165"/>
                  </a:lnTo>
                  <a:lnTo>
                    <a:pt x="6032260" y="2159986"/>
                  </a:lnTo>
                  <a:lnTo>
                    <a:pt x="6067281" y="2198077"/>
                  </a:lnTo>
                  <a:lnTo>
                    <a:pt x="6102012" y="2236436"/>
                  </a:lnTo>
                  <a:lnTo>
                    <a:pt x="6136452" y="2275063"/>
                  </a:lnTo>
                  <a:lnTo>
                    <a:pt x="6170599" y="2313955"/>
                  </a:lnTo>
                  <a:lnTo>
                    <a:pt x="6204451" y="2353110"/>
                  </a:lnTo>
                  <a:lnTo>
                    <a:pt x="6238007" y="2392528"/>
                  </a:lnTo>
                  <a:lnTo>
                    <a:pt x="6271265" y="2432205"/>
                  </a:lnTo>
                  <a:lnTo>
                    <a:pt x="6304222" y="2472140"/>
                  </a:lnTo>
                  <a:lnTo>
                    <a:pt x="6336879" y="2512332"/>
                  </a:lnTo>
                  <a:lnTo>
                    <a:pt x="6369231" y="2552779"/>
                  </a:lnTo>
                  <a:lnTo>
                    <a:pt x="6401279" y="2593479"/>
                  </a:lnTo>
                  <a:lnTo>
                    <a:pt x="6433020" y="2634430"/>
                  </a:lnTo>
                  <a:lnTo>
                    <a:pt x="6464452" y="2675631"/>
                  </a:lnTo>
                  <a:lnTo>
                    <a:pt x="6495573" y="2717080"/>
                  </a:lnTo>
                  <a:lnTo>
                    <a:pt x="6526383" y="2758775"/>
                  </a:lnTo>
                  <a:lnTo>
                    <a:pt x="6556879" y="2800715"/>
                  </a:lnTo>
                  <a:lnTo>
                    <a:pt x="6587060" y="2842897"/>
                  </a:lnTo>
                  <a:lnTo>
                    <a:pt x="6616923" y="2885320"/>
                  </a:lnTo>
                  <a:lnTo>
                    <a:pt x="6646467" y="2927983"/>
                  </a:lnTo>
                  <a:lnTo>
                    <a:pt x="6675690" y="2970882"/>
                  </a:lnTo>
                  <a:lnTo>
                    <a:pt x="6704591" y="3014018"/>
                  </a:lnTo>
                  <a:lnTo>
                    <a:pt x="6733168" y="3057388"/>
                  </a:lnTo>
                  <a:lnTo>
                    <a:pt x="6761419" y="3100989"/>
                  </a:lnTo>
                  <a:lnTo>
                    <a:pt x="6789342" y="3144822"/>
                  </a:lnTo>
                  <a:lnTo>
                    <a:pt x="6816936" y="3188883"/>
                  </a:lnTo>
                  <a:lnTo>
                    <a:pt x="6831059" y="3211826"/>
                  </a:lnTo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328980" y="5725464"/>
            <a:ext cx="475678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35" dirty="0">
                <a:latin typeface="Tahoma"/>
                <a:cs typeface="Tahoma"/>
              </a:rPr>
              <a:t>Но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когда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мы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125" dirty="0">
                <a:latin typeface="Tahoma"/>
                <a:cs typeface="Tahoma"/>
              </a:rPr>
              <a:t>говорим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110" dirty="0">
                <a:latin typeface="Tahoma"/>
                <a:cs typeface="Tahoma"/>
              </a:rPr>
              <a:t>о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95" dirty="0">
                <a:latin typeface="Tahoma"/>
                <a:cs typeface="Tahoma"/>
              </a:rPr>
              <a:t>киберпреступности,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b="1" spc="75" dirty="0">
                <a:latin typeface="Trebuchet MS"/>
                <a:cs typeface="Trebuchet MS"/>
              </a:rPr>
              <a:t>социальная </a:t>
            </a:r>
            <a:r>
              <a:rPr sz="1200" b="1" spc="105" dirty="0">
                <a:latin typeface="Trebuchet MS"/>
                <a:cs typeface="Trebuchet MS"/>
              </a:rPr>
              <a:t>инженерия</a:t>
            </a:r>
            <a:r>
              <a:rPr sz="1200" b="1" spc="25" dirty="0">
                <a:latin typeface="Trebuchet MS"/>
                <a:cs typeface="Trebuchet MS"/>
              </a:rPr>
              <a:t> </a:t>
            </a:r>
            <a:r>
              <a:rPr sz="1200" spc="105" dirty="0">
                <a:latin typeface="Tahoma"/>
                <a:cs typeface="Tahoma"/>
              </a:rPr>
              <a:t>—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это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95" dirty="0">
                <a:latin typeface="Tahoma"/>
                <a:cs typeface="Tahoma"/>
              </a:rPr>
              <a:t>совокупность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психологических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95" dirty="0">
                <a:latin typeface="Tahoma"/>
                <a:cs typeface="Tahoma"/>
              </a:rPr>
              <a:t>методик </a:t>
            </a:r>
            <a:r>
              <a:rPr sz="1200" spc="145" dirty="0">
                <a:latin typeface="Tahoma"/>
                <a:cs typeface="Tahoma"/>
              </a:rPr>
              <a:t>и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114" dirty="0">
                <a:latin typeface="Tahoma"/>
                <a:cs typeface="Tahoma"/>
              </a:rPr>
              <a:t>мошеннических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130" dirty="0">
                <a:latin typeface="Tahoma"/>
                <a:cs typeface="Tahoma"/>
              </a:rPr>
              <a:t>приёмов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95" dirty="0">
                <a:latin typeface="Tahoma"/>
                <a:cs typeface="Tahoma"/>
              </a:rPr>
              <a:t>для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создания</a:t>
            </a:r>
            <a:r>
              <a:rPr sz="1200" spc="-7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условий,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114" dirty="0">
                <a:latin typeface="Tahoma"/>
                <a:cs typeface="Tahoma"/>
              </a:rPr>
              <a:t>при </a:t>
            </a:r>
            <a:r>
              <a:rPr sz="1200" spc="85" dirty="0">
                <a:latin typeface="Tahoma"/>
                <a:cs typeface="Tahoma"/>
              </a:rPr>
              <a:t>которых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манипулировать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человеческим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110" dirty="0">
                <a:latin typeface="Tahoma"/>
                <a:cs typeface="Tahoma"/>
              </a:rPr>
              <a:t>сознанием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145" dirty="0">
                <a:latin typeface="Tahoma"/>
                <a:cs typeface="Tahoma"/>
              </a:rPr>
              <a:t>и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120" dirty="0">
                <a:latin typeface="Tahoma"/>
                <a:cs typeface="Tahoma"/>
              </a:rPr>
              <a:t>поведением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становится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значительно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114" dirty="0">
                <a:latin typeface="Tahoma"/>
                <a:cs typeface="Tahoma"/>
              </a:rPr>
              <a:t>проще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07035" y="3964940"/>
            <a:ext cx="3009900" cy="519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945"/>
              </a:lnSpc>
              <a:spcBef>
                <a:spcPts val="100"/>
              </a:spcBef>
            </a:pPr>
            <a:r>
              <a:rPr sz="1800" spc="125" dirty="0">
                <a:latin typeface="Tahoma"/>
                <a:cs typeface="Tahoma"/>
              </a:rPr>
              <a:t>Это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220" dirty="0">
                <a:latin typeface="Tahoma"/>
                <a:cs typeface="Tahoma"/>
              </a:rPr>
              <a:t>и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есть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ts val="1945"/>
              </a:lnSpc>
            </a:pPr>
            <a:r>
              <a:rPr sz="1800" b="1" spc="140" dirty="0">
                <a:latin typeface="Trebuchet MS"/>
                <a:cs typeface="Trebuchet MS"/>
              </a:rPr>
              <a:t>социальная</a:t>
            </a:r>
            <a:r>
              <a:rPr sz="1800" b="1" spc="-60" dirty="0">
                <a:latin typeface="Trebuchet MS"/>
                <a:cs typeface="Trebuchet MS"/>
              </a:rPr>
              <a:t> </a:t>
            </a:r>
            <a:r>
              <a:rPr sz="1800" b="1" spc="155" dirty="0">
                <a:latin typeface="Trebuchet MS"/>
                <a:cs typeface="Trebuchet MS"/>
              </a:rPr>
              <a:t>инженерия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102101" y="1854834"/>
            <a:ext cx="3226435" cy="1880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Удачный</a:t>
            </a:r>
            <a:r>
              <a:rPr sz="18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FFFFFF"/>
                </a:solidFill>
                <a:latin typeface="Tahoma"/>
                <a:cs typeface="Tahoma"/>
              </a:rPr>
              <a:t>фишинг</a:t>
            </a:r>
            <a:r>
              <a:rPr sz="18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endParaRPr sz="18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919"/>
              </a:spcBef>
            </a:pP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это,</a:t>
            </a:r>
            <a:r>
              <a:rPr sz="1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85" dirty="0">
                <a:solidFill>
                  <a:srgbClr val="FFFFFF"/>
                </a:solidFill>
                <a:latin typeface="Tahoma"/>
                <a:cs typeface="Tahoma"/>
              </a:rPr>
              <a:t>как</a:t>
            </a:r>
            <a:r>
              <a:rPr sz="1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85" dirty="0">
                <a:solidFill>
                  <a:srgbClr val="FFFFFF"/>
                </a:solidFill>
                <a:latin typeface="Tahoma"/>
                <a:cs typeface="Tahoma"/>
              </a:rPr>
              <a:t>правило,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Tahoma"/>
                <a:cs typeface="Tahoma"/>
              </a:rPr>
              <a:t>результат</a:t>
            </a:r>
            <a:r>
              <a:rPr sz="1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FFFFFF"/>
                </a:solidFill>
                <a:latin typeface="Tahoma"/>
                <a:cs typeface="Tahoma"/>
              </a:rPr>
              <a:t>успешного манипулирования.</a:t>
            </a:r>
            <a:r>
              <a:rPr sz="1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80" dirty="0">
                <a:solidFill>
                  <a:srgbClr val="FFFFFF"/>
                </a:solidFill>
                <a:latin typeface="Tahoma"/>
                <a:cs typeface="Tahoma"/>
              </a:rPr>
              <a:t>Ниточки,</a:t>
            </a:r>
            <a:r>
              <a:rPr sz="1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Tahoma"/>
                <a:cs typeface="Tahoma"/>
              </a:rPr>
              <a:t>за</a:t>
            </a:r>
            <a:r>
              <a:rPr sz="1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85" dirty="0">
                <a:solidFill>
                  <a:srgbClr val="FFFFFF"/>
                </a:solidFill>
                <a:latin typeface="Tahoma"/>
                <a:cs typeface="Tahoma"/>
              </a:rPr>
              <a:t>которые дёргают</a:t>
            </a:r>
            <a:r>
              <a:rPr sz="1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мошенники,</a:t>
            </a:r>
            <a:r>
              <a:rPr sz="1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05" dirty="0">
                <a:solidFill>
                  <a:srgbClr val="FFFFFF"/>
                </a:solidFill>
                <a:latin typeface="Tahoma"/>
                <a:cs typeface="Tahoma"/>
              </a:rPr>
              <a:t>—</a:t>
            </a:r>
            <a:r>
              <a:rPr sz="1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Tahoma"/>
                <a:cs typeface="Tahoma"/>
              </a:rPr>
              <a:t>это</a:t>
            </a:r>
            <a:r>
              <a:rPr sz="1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1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Tahoma"/>
                <a:cs typeface="Tahoma"/>
              </a:rPr>
              <a:t>только </a:t>
            </a:r>
            <a:r>
              <a:rPr sz="1200" spc="80" dirty="0">
                <a:solidFill>
                  <a:srgbClr val="FFFFFF"/>
                </a:solidFill>
                <a:latin typeface="Tahoma"/>
                <a:cs typeface="Tahoma"/>
              </a:rPr>
              <a:t>доверчивость,</a:t>
            </a:r>
            <a:r>
              <a:rPr sz="1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95" dirty="0">
                <a:solidFill>
                  <a:srgbClr val="FFFFFF"/>
                </a:solidFill>
                <a:latin typeface="Tahoma"/>
                <a:cs typeface="Tahoma"/>
              </a:rPr>
              <a:t>невнимательность</a:t>
            </a:r>
            <a:r>
              <a:rPr sz="1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FFFFFF"/>
                </a:solidFill>
                <a:latin typeface="Tahoma"/>
                <a:cs typeface="Tahoma"/>
              </a:rPr>
              <a:t>или </a:t>
            </a:r>
            <a:r>
              <a:rPr sz="1200" spc="60" dirty="0">
                <a:solidFill>
                  <a:srgbClr val="FFFFFF"/>
                </a:solidFill>
                <a:latin typeface="Tahoma"/>
                <a:cs typeface="Tahoma"/>
              </a:rPr>
              <a:t>жадность.</a:t>
            </a:r>
            <a:r>
              <a:rPr sz="1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Tahoma"/>
                <a:cs typeface="Tahoma"/>
              </a:rPr>
              <a:t>Это</a:t>
            </a:r>
            <a:r>
              <a:rPr sz="1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80" dirty="0">
                <a:solidFill>
                  <a:srgbClr val="FFFFFF"/>
                </a:solidFill>
                <a:latin typeface="Tahoma"/>
                <a:cs typeface="Tahoma"/>
              </a:rPr>
              <a:t>сострадание,</a:t>
            </a:r>
            <a:r>
              <a:rPr sz="1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Tahoma"/>
                <a:cs typeface="Tahoma"/>
              </a:rPr>
              <a:t>зависть, </a:t>
            </a:r>
            <a:r>
              <a:rPr sz="1200" spc="95" dirty="0">
                <a:solidFill>
                  <a:srgbClr val="FFFFFF"/>
                </a:solidFill>
                <a:latin typeface="Tahoma"/>
                <a:cs typeface="Tahoma"/>
              </a:rPr>
              <a:t>доброта</a:t>
            </a:r>
            <a:r>
              <a:rPr sz="1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4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90" dirty="0">
                <a:solidFill>
                  <a:srgbClr val="FFFFFF"/>
                </a:solidFill>
                <a:latin typeface="Tahoma"/>
                <a:cs typeface="Tahoma"/>
              </a:rPr>
              <a:t>даже</a:t>
            </a:r>
            <a:r>
              <a:rPr sz="1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50" dirty="0">
                <a:solidFill>
                  <a:srgbClr val="FFFFFF"/>
                </a:solidFill>
                <a:latin typeface="Tahoma"/>
                <a:cs typeface="Tahoma"/>
              </a:rPr>
              <a:t>лень.</a:t>
            </a:r>
            <a:r>
              <a:rPr sz="1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FFFFFF"/>
                </a:solidFill>
                <a:latin typeface="Tahoma"/>
                <a:cs typeface="Tahoma"/>
              </a:rPr>
              <a:t>Объединяет</a:t>
            </a:r>
            <a:r>
              <a:rPr sz="1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60" dirty="0">
                <a:solidFill>
                  <a:srgbClr val="FFFFFF"/>
                </a:solidFill>
                <a:latin typeface="Tahoma"/>
                <a:cs typeface="Tahoma"/>
              </a:rPr>
              <a:t>их </a:t>
            </a:r>
            <a:r>
              <a:rPr sz="1200" spc="55" dirty="0">
                <a:solidFill>
                  <a:srgbClr val="FFFFFF"/>
                </a:solidFill>
                <a:latin typeface="Tahoma"/>
                <a:cs typeface="Tahoma"/>
              </a:rPr>
              <a:t>одно:</a:t>
            </a:r>
            <a:r>
              <a:rPr sz="1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85" dirty="0">
                <a:solidFill>
                  <a:srgbClr val="FFFFFF"/>
                </a:solidFill>
                <a:latin typeface="Tahoma"/>
                <a:cs typeface="Tahoma"/>
              </a:rPr>
              <a:t>бдительность</a:t>
            </a:r>
            <a:r>
              <a:rPr sz="1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95" dirty="0">
                <a:solidFill>
                  <a:srgbClr val="FFFFFF"/>
                </a:solidFill>
                <a:latin typeface="Tahoma"/>
                <a:cs typeface="Tahoma"/>
              </a:rPr>
              <a:t>жертвы</a:t>
            </a:r>
            <a:r>
              <a:rPr sz="1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Tahoma"/>
                <a:cs typeface="Tahoma"/>
              </a:rPr>
              <a:t>усыпляется </a:t>
            </a:r>
            <a:r>
              <a:rPr sz="1200" spc="105" dirty="0">
                <a:solidFill>
                  <a:srgbClr val="FFFFFF"/>
                </a:solidFill>
                <a:latin typeface="Tahoma"/>
                <a:cs typeface="Tahoma"/>
              </a:rPr>
              <a:t>общественно</a:t>
            </a:r>
            <a:r>
              <a:rPr sz="1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25" dirty="0">
                <a:solidFill>
                  <a:srgbClr val="FFFFFF"/>
                </a:solidFill>
                <a:latin typeface="Tahoma"/>
                <a:cs typeface="Tahoma"/>
              </a:rPr>
              <a:t>одобряемым</a:t>
            </a:r>
            <a:r>
              <a:rPr sz="1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90" dirty="0">
                <a:solidFill>
                  <a:srgbClr val="FFFFFF"/>
                </a:solidFill>
                <a:latin typeface="Tahoma"/>
                <a:cs typeface="Tahoma"/>
              </a:rPr>
              <a:t>ритуалом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07035" y="4797932"/>
            <a:ext cx="50038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55" dirty="0">
                <a:latin typeface="Tahoma"/>
                <a:cs typeface="Tahoma"/>
              </a:rPr>
              <a:t>Мы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пользуемся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120" dirty="0">
                <a:latin typeface="Tahoma"/>
                <a:cs typeface="Tahoma"/>
              </a:rPr>
              <a:t>ей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сотни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раз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каждый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день.</a:t>
            </a:r>
            <a:endParaRPr sz="1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1200" spc="114" dirty="0">
                <a:latin typeface="Tahoma"/>
                <a:cs typeface="Tahoma"/>
              </a:rPr>
              <a:t>Любое</a:t>
            </a:r>
            <a:r>
              <a:rPr sz="1200" spc="-7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взаимодействие,</a:t>
            </a:r>
            <a:r>
              <a:rPr sz="1200" spc="-75" dirty="0">
                <a:latin typeface="Tahoma"/>
                <a:cs typeface="Tahoma"/>
              </a:rPr>
              <a:t> </a:t>
            </a:r>
            <a:r>
              <a:rPr sz="1200" spc="95" dirty="0">
                <a:latin typeface="Tahoma"/>
                <a:cs typeface="Tahoma"/>
              </a:rPr>
              <a:t>которое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114" dirty="0">
                <a:latin typeface="Tahoma"/>
                <a:cs typeface="Tahoma"/>
              </a:rPr>
              <a:t>не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95" dirty="0">
                <a:latin typeface="Tahoma"/>
                <a:cs typeface="Tahoma"/>
              </a:rPr>
              <a:t>рефлексируется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нами, </a:t>
            </a:r>
            <a:r>
              <a:rPr sz="1200" spc="95" dirty="0">
                <a:latin typeface="Tahoma"/>
                <a:cs typeface="Tahoma"/>
              </a:rPr>
              <a:t>потому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что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«так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принято»,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—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элемент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110" dirty="0">
                <a:latin typeface="Tahoma"/>
                <a:cs typeface="Tahoma"/>
              </a:rPr>
              <a:t>социальной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95" dirty="0">
                <a:latin typeface="Tahoma"/>
                <a:cs typeface="Tahoma"/>
              </a:rPr>
              <a:t>инженерии. </a:t>
            </a:r>
            <a:r>
              <a:rPr sz="1200" spc="130" dirty="0">
                <a:latin typeface="Tahoma"/>
                <a:cs typeface="Tahoma"/>
              </a:rPr>
              <a:t>Из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таких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110" dirty="0">
                <a:latin typeface="Tahoma"/>
                <a:cs typeface="Tahoma"/>
              </a:rPr>
              <a:t>взаимодействий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во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130" dirty="0">
                <a:latin typeface="Tahoma"/>
                <a:cs typeface="Tahoma"/>
              </a:rPr>
              <a:t>многом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состоит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110" dirty="0">
                <a:latin typeface="Tahoma"/>
                <a:cs typeface="Tahoma"/>
              </a:rPr>
              <a:t>наша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95" dirty="0">
                <a:latin typeface="Tahoma"/>
                <a:cs typeface="Tahoma"/>
              </a:rPr>
              <a:t>жизнь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2006092" y="528827"/>
            <a:ext cx="5023485" cy="3014345"/>
            <a:chOff x="2006092" y="528827"/>
            <a:chExt cx="5023485" cy="3014345"/>
          </a:xfrm>
        </p:grpSpPr>
        <p:sp>
          <p:nvSpPr>
            <p:cNvPr id="47" name="object 47"/>
            <p:cNvSpPr/>
            <p:nvPr/>
          </p:nvSpPr>
          <p:spPr>
            <a:xfrm>
              <a:off x="2006092" y="3102101"/>
              <a:ext cx="984250" cy="441325"/>
            </a:xfrm>
            <a:custGeom>
              <a:avLst/>
              <a:gdLst/>
              <a:ahLst/>
              <a:cxnLst/>
              <a:rect l="l" t="t" r="r" b="b"/>
              <a:pathLst>
                <a:path w="984250" h="441325">
                  <a:moveTo>
                    <a:pt x="27939" y="316102"/>
                  </a:moveTo>
                  <a:lnTo>
                    <a:pt x="0" y="440817"/>
                  </a:lnTo>
                  <a:lnTo>
                    <a:pt x="116585" y="388238"/>
                  </a:lnTo>
                  <a:lnTo>
                    <a:pt x="113757" y="385937"/>
                  </a:lnTo>
                  <a:lnTo>
                    <a:pt x="61515" y="385937"/>
                  </a:lnTo>
                  <a:lnTo>
                    <a:pt x="54242" y="385030"/>
                  </a:lnTo>
                  <a:lnTo>
                    <a:pt x="47625" y="381253"/>
                  </a:lnTo>
                  <a:lnTo>
                    <a:pt x="43043" y="375281"/>
                  </a:lnTo>
                  <a:lnTo>
                    <a:pt x="41163" y="368236"/>
                  </a:lnTo>
                  <a:lnTo>
                    <a:pt x="42070" y="361001"/>
                  </a:lnTo>
                  <a:lnTo>
                    <a:pt x="45846" y="354457"/>
                  </a:lnTo>
                  <a:lnTo>
                    <a:pt x="51875" y="349765"/>
                  </a:lnTo>
                  <a:lnTo>
                    <a:pt x="58928" y="347916"/>
                  </a:lnTo>
                  <a:lnTo>
                    <a:pt x="67034" y="347916"/>
                  </a:lnTo>
                  <a:lnTo>
                    <a:pt x="27939" y="316102"/>
                  </a:lnTo>
                  <a:close/>
                </a:path>
                <a:path w="984250" h="441325">
                  <a:moveTo>
                    <a:pt x="58928" y="347916"/>
                  </a:moveTo>
                  <a:lnTo>
                    <a:pt x="51875" y="349765"/>
                  </a:lnTo>
                  <a:lnTo>
                    <a:pt x="45846" y="354330"/>
                  </a:lnTo>
                  <a:lnTo>
                    <a:pt x="42070" y="361001"/>
                  </a:lnTo>
                  <a:lnTo>
                    <a:pt x="61515" y="385937"/>
                  </a:lnTo>
                  <a:lnTo>
                    <a:pt x="68574" y="384057"/>
                  </a:lnTo>
                  <a:lnTo>
                    <a:pt x="74549" y="379475"/>
                  </a:lnTo>
                  <a:lnTo>
                    <a:pt x="78325" y="372875"/>
                  </a:lnTo>
                  <a:lnTo>
                    <a:pt x="79232" y="365633"/>
                  </a:lnTo>
                  <a:lnTo>
                    <a:pt x="77352" y="358580"/>
                  </a:lnTo>
                  <a:lnTo>
                    <a:pt x="72835" y="352636"/>
                  </a:lnTo>
                  <a:lnTo>
                    <a:pt x="72641" y="352478"/>
                  </a:lnTo>
                  <a:lnTo>
                    <a:pt x="66170" y="348829"/>
                  </a:lnTo>
                  <a:lnTo>
                    <a:pt x="58928" y="347916"/>
                  </a:lnTo>
                  <a:close/>
                </a:path>
                <a:path w="984250" h="441325">
                  <a:moveTo>
                    <a:pt x="72835" y="352636"/>
                  </a:moveTo>
                  <a:lnTo>
                    <a:pt x="77352" y="358580"/>
                  </a:lnTo>
                  <a:lnTo>
                    <a:pt x="79232" y="365633"/>
                  </a:lnTo>
                  <a:lnTo>
                    <a:pt x="78325" y="372875"/>
                  </a:lnTo>
                  <a:lnTo>
                    <a:pt x="74549" y="379475"/>
                  </a:lnTo>
                  <a:lnTo>
                    <a:pt x="68574" y="384057"/>
                  </a:lnTo>
                  <a:lnTo>
                    <a:pt x="61515" y="385937"/>
                  </a:lnTo>
                  <a:lnTo>
                    <a:pt x="113757" y="385937"/>
                  </a:lnTo>
                  <a:lnTo>
                    <a:pt x="72835" y="352636"/>
                  </a:lnTo>
                  <a:close/>
                </a:path>
                <a:path w="984250" h="441325">
                  <a:moveTo>
                    <a:pt x="72641" y="352478"/>
                  </a:moveTo>
                  <a:lnTo>
                    <a:pt x="72835" y="352636"/>
                  </a:lnTo>
                  <a:lnTo>
                    <a:pt x="72641" y="352478"/>
                  </a:lnTo>
                  <a:close/>
                </a:path>
                <a:path w="984250" h="441325">
                  <a:moveTo>
                    <a:pt x="67034" y="347916"/>
                  </a:moveTo>
                  <a:lnTo>
                    <a:pt x="58928" y="347916"/>
                  </a:lnTo>
                  <a:lnTo>
                    <a:pt x="66170" y="348829"/>
                  </a:lnTo>
                  <a:lnTo>
                    <a:pt x="72641" y="352478"/>
                  </a:lnTo>
                  <a:lnTo>
                    <a:pt x="67034" y="347916"/>
                  </a:lnTo>
                  <a:close/>
                </a:path>
                <a:path w="984250" h="441325">
                  <a:moveTo>
                    <a:pt x="112918" y="292242"/>
                  </a:moveTo>
                  <a:lnTo>
                    <a:pt x="105717" y="293375"/>
                  </a:lnTo>
                  <a:lnTo>
                    <a:pt x="99313" y="297307"/>
                  </a:lnTo>
                  <a:lnTo>
                    <a:pt x="94815" y="303496"/>
                  </a:lnTo>
                  <a:lnTo>
                    <a:pt x="93170" y="310626"/>
                  </a:lnTo>
                  <a:lnTo>
                    <a:pt x="94311" y="317827"/>
                  </a:lnTo>
                  <a:lnTo>
                    <a:pt x="98297" y="324231"/>
                  </a:lnTo>
                  <a:lnTo>
                    <a:pt x="104415" y="328658"/>
                  </a:lnTo>
                  <a:lnTo>
                    <a:pt x="111521" y="330311"/>
                  </a:lnTo>
                  <a:lnTo>
                    <a:pt x="118746" y="329178"/>
                  </a:lnTo>
                  <a:lnTo>
                    <a:pt x="125221" y="325247"/>
                  </a:lnTo>
                  <a:lnTo>
                    <a:pt x="129649" y="319057"/>
                  </a:lnTo>
                  <a:lnTo>
                    <a:pt x="131302" y="311927"/>
                  </a:lnTo>
                  <a:lnTo>
                    <a:pt x="130169" y="304726"/>
                  </a:lnTo>
                  <a:lnTo>
                    <a:pt x="126237" y="298323"/>
                  </a:lnTo>
                  <a:lnTo>
                    <a:pt x="120048" y="293895"/>
                  </a:lnTo>
                  <a:lnTo>
                    <a:pt x="112918" y="292242"/>
                  </a:lnTo>
                  <a:close/>
                </a:path>
                <a:path w="984250" h="441325">
                  <a:moveTo>
                    <a:pt x="171323" y="241871"/>
                  </a:moveTo>
                  <a:lnTo>
                    <a:pt x="164040" y="242506"/>
                  </a:lnTo>
                  <a:lnTo>
                    <a:pt x="157352" y="245999"/>
                  </a:lnTo>
                  <a:lnTo>
                    <a:pt x="152558" y="251829"/>
                  </a:lnTo>
                  <a:lnTo>
                    <a:pt x="150431" y="258825"/>
                  </a:lnTo>
                  <a:lnTo>
                    <a:pt x="151066" y="266108"/>
                  </a:lnTo>
                  <a:lnTo>
                    <a:pt x="154558" y="272796"/>
                  </a:lnTo>
                  <a:lnTo>
                    <a:pt x="160371" y="277643"/>
                  </a:lnTo>
                  <a:lnTo>
                    <a:pt x="167338" y="279765"/>
                  </a:lnTo>
                  <a:lnTo>
                    <a:pt x="174615" y="279100"/>
                  </a:lnTo>
                  <a:lnTo>
                    <a:pt x="181356" y="275589"/>
                  </a:lnTo>
                  <a:lnTo>
                    <a:pt x="186150" y="269759"/>
                  </a:lnTo>
                  <a:lnTo>
                    <a:pt x="188277" y="262763"/>
                  </a:lnTo>
                  <a:lnTo>
                    <a:pt x="187642" y="255480"/>
                  </a:lnTo>
                  <a:lnTo>
                    <a:pt x="184150" y="248793"/>
                  </a:lnTo>
                  <a:lnTo>
                    <a:pt x="178319" y="243998"/>
                  </a:lnTo>
                  <a:lnTo>
                    <a:pt x="171323" y="241871"/>
                  </a:lnTo>
                  <a:close/>
                </a:path>
                <a:path w="984250" h="441325">
                  <a:moveTo>
                    <a:pt x="233552" y="196135"/>
                  </a:moveTo>
                  <a:lnTo>
                    <a:pt x="226262" y="196264"/>
                  </a:lnTo>
                  <a:lnTo>
                    <a:pt x="219328" y="199262"/>
                  </a:lnTo>
                  <a:lnTo>
                    <a:pt x="213985" y="204767"/>
                  </a:lnTo>
                  <a:lnTo>
                    <a:pt x="211375" y="211582"/>
                  </a:lnTo>
                  <a:lnTo>
                    <a:pt x="211504" y="218872"/>
                  </a:lnTo>
                  <a:lnTo>
                    <a:pt x="214502" y="225806"/>
                  </a:lnTo>
                  <a:lnTo>
                    <a:pt x="220007" y="231040"/>
                  </a:lnTo>
                  <a:lnTo>
                    <a:pt x="226821" y="233679"/>
                  </a:lnTo>
                  <a:lnTo>
                    <a:pt x="234112" y="233556"/>
                  </a:lnTo>
                  <a:lnTo>
                    <a:pt x="241045" y="230505"/>
                  </a:lnTo>
                  <a:lnTo>
                    <a:pt x="246336" y="225053"/>
                  </a:lnTo>
                  <a:lnTo>
                    <a:pt x="248951" y="218233"/>
                  </a:lnTo>
                  <a:lnTo>
                    <a:pt x="248852" y="210913"/>
                  </a:lnTo>
                  <a:lnTo>
                    <a:pt x="245871" y="203962"/>
                  </a:lnTo>
                  <a:lnTo>
                    <a:pt x="240367" y="198745"/>
                  </a:lnTo>
                  <a:lnTo>
                    <a:pt x="233552" y="196135"/>
                  </a:lnTo>
                  <a:close/>
                </a:path>
                <a:path w="984250" h="441325">
                  <a:moveTo>
                    <a:pt x="291603" y="154900"/>
                  </a:moveTo>
                  <a:lnTo>
                    <a:pt x="284480" y="157480"/>
                  </a:lnTo>
                  <a:lnTo>
                    <a:pt x="278895" y="162603"/>
                  </a:lnTo>
                  <a:lnTo>
                    <a:pt x="275812" y="169227"/>
                  </a:lnTo>
                  <a:lnTo>
                    <a:pt x="275443" y="176518"/>
                  </a:lnTo>
                  <a:lnTo>
                    <a:pt x="278002" y="183642"/>
                  </a:lnTo>
                  <a:lnTo>
                    <a:pt x="283126" y="189206"/>
                  </a:lnTo>
                  <a:lnTo>
                    <a:pt x="289750" y="192246"/>
                  </a:lnTo>
                  <a:lnTo>
                    <a:pt x="297041" y="192571"/>
                  </a:lnTo>
                  <a:lnTo>
                    <a:pt x="304164" y="189992"/>
                  </a:lnTo>
                  <a:lnTo>
                    <a:pt x="309749" y="184868"/>
                  </a:lnTo>
                  <a:lnTo>
                    <a:pt x="312832" y="178244"/>
                  </a:lnTo>
                  <a:lnTo>
                    <a:pt x="313201" y="170953"/>
                  </a:lnTo>
                  <a:lnTo>
                    <a:pt x="310641" y="163830"/>
                  </a:lnTo>
                  <a:lnTo>
                    <a:pt x="305518" y="158265"/>
                  </a:lnTo>
                  <a:lnTo>
                    <a:pt x="298894" y="155225"/>
                  </a:lnTo>
                  <a:lnTo>
                    <a:pt x="291603" y="154900"/>
                  </a:lnTo>
                  <a:close/>
                </a:path>
                <a:path w="984250" h="441325">
                  <a:moveTo>
                    <a:pt x="360676" y="118663"/>
                  </a:moveTo>
                  <a:lnTo>
                    <a:pt x="353313" y="120523"/>
                  </a:lnTo>
                  <a:lnTo>
                    <a:pt x="347243" y="125027"/>
                  </a:lnTo>
                  <a:lnTo>
                    <a:pt x="343519" y="131318"/>
                  </a:lnTo>
                  <a:lnTo>
                    <a:pt x="342437" y="138560"/>
                  </a:lnTo>
                  <a:lnTo>
                    <a:pt x="344296" y="145923"/>
                  </a:lnTo>
                  <a:lnTo>
                    <a:pt x="348801" y="151993"/>
                  </a:lnTo>
                  <a:lnTo>
                    <a:pt x="355091" y="155717"/>
                  </a:lnTo>
                  <a:lnTo>
                    <a:pt x="362334" y="156799"/>
                  </a:lnTo>
                  <a:lnTo>
                    <a:pt x="369696" y="154939"/>
                  </a:lnTo>
                  <a:lnTo>
                    <a:pt x="375767" y="150435"/>
                  </a:lnTo>
                  <a:lnTo>
                    <a:pt x="379491" y="144144"/>
                  </a:lnTo>
                  <a:lnTo>
                    <a:pt x="380573" y="136902"/>
                  </a:lnTo>
                  <a:lnTo>
                    <a:pt x="378713" y="129539"/>
                  </a:lnTo>
                  <a:lnTo>
                    <a:pt x="374209" y="123469"/>
                  </a:lnTo>
                  <a:lnTo>
                    <a:pt x="367919" y="119745"/>
                  </a:lnTo>
                  <a:lnTo>
                    <a:pt x="360676" y="118663"/>
                  </a:lnTo>
                  <a:close/>
                </a:path>
                <a:path w="984250" h="441325">
                  <a:moveTo>
                    <a:pt x="431746" y="87967"/>
                  </a:moveTo>
                  <a:lnTo>
                    <a:pt x="424306" y="89281"/>
                  </a:lnTo>
                  <a:lnTo>
                    <a:pt x="417905" y="93364"/>
                  </a:lnTo>
                  <a:lnTo>
                    <a:pt x="413765" y="99377"/>
                  </a:lnTo>
                  <a:lnTo>
                    <a:pt x="412198" y="106533"/>
                  </a:lnTo>
                  <a:lnTo>
                    <a:pt x="413512" y="114046"/>
                  </a:lnTo>
                  <a:lnTo>
                    <a:pt x="417593" y="120374"/>
                  </a:lnTo>
                  <a:lnTo>
                    <a:pt x="423592" y="124475"/>
                  </a:lnTo>
                  <a:lnTo>
                    <a:pt x="430710" y="126029"/>
                  </a:lnTo>
                  <a:lnTo>
                    <a:pt x="438150" y="124713"/>
                  </a:lnTo>
                  <a:lnTo>
                    <a:pt x="444623" y="120632"/>
                  </a:lnTo>
                  <a:lnTo>
                    <a:pt x="448754" y="114633"/>
                  </a:lnTo>
                  <a:lnTo>
                    <a:pt x="450314" y="107515"/>
                  </a:lnTo>
                  <a:lnTo>
                    <a:pt x="448944" y="100075"/>
                  </a:lnTo>
                  <a:lnTo>
                    <a:pt x="444863" y="93674"/>
                  </a:lnTo>
                  <a:lnTo>
                    <a:pt x="438864" y="89535"/>
                  </a:lnTo>
                  <a:lnTo>
                    <a:pt x="431746" y="87967"/>
                  </a:lnTo>
                  <a:close/>
                </a:path>
                <a:path w="984250" h="441325">
                  <a:moveTo>
                    <a:pt x="504975" y="62694"/>
                  </a:moveTo>
                  <a:lnTo>
                    <a:pt x="497458" y="63500"/>
                  </a:lnTo>
                  <a:lnTo>
                    <a:pt x="490727" y="67179"/>
                  </a:lnTo>
                  <a:lnTo>
                    <a:pt x="486219" y="72929"/>
                  </a:lnTo>
                  <a:lnTo>
                    <a:pt x="484187" y="79966"/>
                  </a:lnTo>
                  <a:lnTo>
                    <a:pt x="485013" y="87502"/>
                  </a:lnTo>
                  <a:lnTo>
                    <a:pt x="488672" y="94106"/>
                  </a:lnTo>
                  <a:lnTo>
                    <a:pt x="494379" y="98615"/>
                  </a:lnTo>
                  <a:lnTo>
                    <a:pt x="501372" y="100647"/>
                  </a:lnTo>
                  <a:lnTo>
                    <a:pt x="508888" y="99822"/>
                  </a:lnTo>
                  <a:lnTo>
                    <a:pt x="515512" y="96162"/>
                  </a:lnTo>
                  <a:lnTo>
                    <a:pt x="520064" y="90455"/>
                  </a:lnTo>
                  <a:lnTo>
                    <a:pt x="522140" y="83462"/>
                  </a:lnTo>
                  <a:lnTo>
                    <a:pt x="521334" y="75946"/>
                  </a:lnTo>
                  <a:lnTo>
                    <a:pt x="517675" y="69322"/>
                  </a:lnTo>
                  <a:lnTo>
                    <a:pt x="511968" y="64769"/>
                  </a:lnTo>
                  <a:lnTo>
                    <a:pt x="504975" y="62694"/>
                  </a:lnTo>
                  <a:close/>
                </a:path>
                <a:path w="984250" h="441325">
                  <a:moveTo>
                    <a:pt x="580465" y="43378"/>
                  </a:moveTo>
                  <a:lnTo>
                    <a:pt x="558038" y="65912"/>
                  </a:lnTo>
                  <a:lnTo>
                    <a:pt x="561034" y="72858"/>
                  </a:lnTo>
                  <a:lnTo>
                    <a:pt x="566293" y="77946"/>
                  </a:lnTo>
                  <a:lnTo>
                    <a:pt x="573075" y="80700"/>
                  </a:lnTo>
                  <a:lnTo>
                    <a:pt x="580644" y="80645"/>
                  </a:lnTo>
                  <a:lnTo>
                    <a:pt x="587591" y="77668"/>
                  </a:lnTo>
                  <a:lnTo>
                    <a:pt x="592693" y="72453"/>
                  </a:lnTo>
                  <a:lnTo>
                    <a:pt x="595402" y="65912"/>
                  </a:lnTo>
                  <a:lnTo>
                    <a:pt x="595502" y="58165"/>
                  </a:lnTo>
                  <a:lnTo>
                    <a:pt x="592506" y="51220"/>
                  </a:lnTo>
                  <a:lnTo>
                    <a:pt x="587247" y="46132"/>
                  </a:lnTo>
                  <a:lnTo>
                    <a:pt x="580465" y="43378"/>
                  </a:lnTo>
                  <a:close/>
                </a:path>
                <a:path w="984250" h="441325">
                  <a:moveTo>
                    <a:pt x="649224" y="29718"/>
                  </a:moveTo>
                  <a:lnTo>
                    <a:pt x="642076" y="32250"/>
                  </a:lnTo>
                  <a:lnTo>
                    <a:pt x="636619" y="37115"/>
                  </a:lnTo>
                  <a:lnTo>
                    <a:pt x="633400" y="43648"/>
                  </a:lnTo>
                  <a:lnTo>
                    <a:pt x="632968" y="51181"/>
                  </a:lnTo>
                  <a:lnTo>
                    <a:pt x="635426" y="58330"/>
                  </a:lnTo>
                  <a:lnTo>
                    <a:pt x="640254" y="63801"/>
                  </a:lnTo>
                  <a:lnTo>
                    <a:pt x="646773" y="67057"/>
                  </a:lnTo>
                  <a:lnTo>
                    <a:pt x="654431" y="67563"/>
                  </a:lnTo>
                  <a:lnTo>
                    <a:pt x="661560" y="65085"/>
                  </a:lnTo>
                  <a:lnTo>
                    <a:pt x="666988" y="60213"/>
                  </a:lnTo>
                  <a:lnTo>
                    <a:pt x="670200" y="53651"/>
                  </a:lnTo>
                  <a:lnTo>
                    <a:pt x="670687" y="46100"/>
                  </a:lnTo>
                  <a:lnTo>
                    <a:pt x="668208" y="38951"/>
                  </a:lnTo>
                  <a:lnTo>
                    <a:pt x="663336" y="33480"/>
                  </a:lnTo>
                  <a:lnTo>
                    <a:pt x="656774" y="30224"/>
                  </a:lnTo>
                  <a:lnTo>
                    <a:pt x="649224" y="29718"/>
                  </a:lnTo>
                  <a:close/>
                </a:path>
                <a:path w="984250" h="441325">
                  <a:moveTo>
                    <a:pt x="726566" y="22478"/>
                  </a:moveTo>
                  <a:lnTo>
                    <a:pt x="719232" y="24419"/>
                  </a:lnTo>
                  <a:lnTo>
                    <a:pt x="713422" y="28860"/>
                  </a:lnTo>
                  <a:lnTo>
                    <a:pt x="709707" y="35159"/>
                  </a:lnTo>
                  <a:lnTo>
                    <a:pt x="708659" y="42672"/>
                  </a:lnTo>
                  <a:lnTo>
                    <a:pt x="710598" y="50006"/>
                  </a:lnTo>
                  <a:lnTo>
                    <a:pt x="715025" y="55816"/>
                  </a:lnTo>
                  <a:lnTo>
                    <a:pt x="721286" y="59531"/>
                  </a:lnTo>
                  <a:lnTo>
                    <a:pt x="728726" y="60578"/>
                  </a:lnTo>
                  <a:lnTo>
                    <a:pt x="736133" y="58638"/>
                  </a:lnTo>
                  <a:lnTo>
                    <a:pt x="741949" y="54197"/>
                  </a:lnTo>
                  <a:lnTo>
                    <a:pt x="745694" y="47898"/>
                  </a:lnTo>
                  <a:lnTo>
                    <a:pt x="746759" y="40386"/>
                  </a:lnTo>
                  <a:lnTo>
                    <a:pt x="744819" y="33105"/>
                  </a:lnTo>
                  <a:lnTo>
                    <a:pt x="740378" y="27289"/>
                  </a:lnTo>
                  <a:lnTo>
                    <a:pt x="734079" y="23544"/>
                  </a:lnTo>
                  <a:lnTo>
                    <a:pt x="726566" y="22478"/>
                  </a:lnTo>
                  <a:close/>
                </a:path>
                <a:path w="984250" h="441325">
                  <a:moveTo>
                    <a:pt x="805052" y="22225"/>
                  </a:moveTo>
                  <a:lnTo>
                    <a:pt x="797540" y="23272"/>
                  </a:lnTo>
                  <a:lnTo>
                    <a:pt x="791241" y="26987"/>
                  </a:lnTo>
                  <a:lnTo>
                    <a:pt x="786800" y="32797"/>
                  </a:lnTo>
                  <a:lnTo>
                    <a:pt x="784859" y="40132"/>
                  </a:lnTo>
                  <a:lnTo>
                    <a:pt x="785907" y="47644"/>
                  </a:lnTo>
                  <a:lnTo>
                    <a:pt x="789622" y="53943"/>
                  </a:lnTo>
                  <a:lnTo>
                    <a:pt x="795432" y="58384"/>
                  </a:lnTo>
                  <a:lnTo>
                    <a:pt x="802766" y="60325"/>
                  </a:lnTo>
                  <a:lnTo>
                    <a:pt x="810279" y="59277"/>
                  </a:lnTo>
                  <a:lnTo>
                    <a:pt x="816578" y="55562"/>
                  </a:lnTo>
                  <a:lnTo>
                    <a:pt x="821019" y="49752"/>
                  </a:lnTo>
                  <a:lnTo>
                    <a:pt x="822959" y="42418"/>
                  </a:lnTo>
                  <a:lnTo>
                    <a:pt x="821912" y="34905"/>
                  </a:lnTo>
                  <a:lnTo>
                    <a:pt x="818197" y="28606"/>
                  </a:lnTo>
                  <a:lnTo>
                    <a:pt x="812387" y="24165"/>
                  </a:lnTo>
                  <a:lnTo>
                    <a:pt x="805052" y="22225"/>
                  </a:lnTo>
                  <a:close/>
                </a:path>
                <a:path w="984250" h="441325">
                  <a:moveTo>
                    <a:pt x="871721" y="65540"/>
                  </a:moveTo>
                  <a:lnTo>
                    <a:pt x="871862" y="69717"/>
                  </a:lnTo>
                  <a:lnTo>
                    <a:pt x="880967" y="89646"/>
                  </a:lnTo>
                  <a:lnTo>
                    <a:pt x="896881" y="104693"/>
                  </a:lnTo>
                  <a:lnTo>
                    <a:pt x="918082" y="112775"/>
                  </a:lnTo>
                  <a:lnTo>
                    <a:pt x="940754" y="112006"/>
                  </a:lnTo>
                  <a:lnTo>
                    <a:pt x="960675" y="102901"/>
                  </a:lnTo>
                  <a:lnTo>
                    <a:pt x="975715" y="86987"/>
                  </a:lnTo>
                  <a:lnTo>
                    <a:pt x="983116" y="67437"/>
                  </a:lnTo>
                  <a:lnTo>
                    <a:pt x="876681" y="67437"/>
                  </a:lnTo>
                  <a:lnTo>
                    <a:pt x="871721" y="65540"/>
                  </a:lnTo>
                  <a:close/>
                </a:path>
                <a:path w="984250" h="441325">
                  <a:moveTo>
                    <a:pt x="882776" y="29845"/>
                  </a:moveTo>
                  <a:lnTo>
                    <a:pt x="877519" y="30015"/>
                  </a:lnTo>
                  <a:lnTo>
                    <a:pt x="871093" y="46989"/>
                  </a:lnTo>
                  <a:lnTo>
                    <a:pt x="871721" y="65540"/>
                  </a:lnTo>
                  <a:lnTo>
                    <a:pt x="876681" y="67437"/>
                  </a:lnTo>
                  <a:lnTo>
                    <a:pt x="884255" y="67137"/>
                  </a:lnTo>
                  <a:lnTo>
                    <a:pt x="890889" y="64087"/>
                  </a:lnTo>
                  <a:lnTo>
                    <a:pt x="895879" y="58775"/>
                  </a:lnTo>
                  <a:lnTo>
                    <a:pt x="898525" y="51688"/>
                  </a:lnTo>
                  <a:lnTo>
                    <a:pt x="898225" y="44114"/>
                  </a:lnTo>
                  <a:lnTo>
                    <a:pt x="895175" y="37480"/>
                  </a:lnTo>
                  <a:lnTo>
                    <a:pt x="889863" y="32490"/>
                  </a:lnTo>
                  <a:lnTo>
                    <a:pt x="882776" y="29845"/>
                  </a:lnTo>
                  <a:close/>
                </a:path>
                <a:path w="984250" h="441325">
                  <a:moveTo>
                    <a:pt x="976935" y="29845"/>
                  </a:moveTo>
                  <a:lnTo>
                    <a:pt x="882776" y="29845"/>
                  </a:lnTo>
                  <a:lnTo>
                    <a:pt x="889863" y="32490"/>
                  </a:lnTo>
                  <a:lnTo>
                    <a:pt x="895175" y="37480"/>
                  </a:lnTo>
                  <a:lnTo>
                    <a:pt x="898225" y="44114"/>
                  </a:lnTo>
                  <a:lnTo>
                    <a:pt x="898525" y="51688"/>
                  </a:lnTo>
                  <a:lnTo>
                    <a:pt x="895879" y="58775"/>
                  </a:lnTo>
                  <a:lnTo>
                    <a:pt x="890889" y="64087"/>
                  </a:lnTo>
                  <a:lnTo>
                    <a:pt x="884255" y="67137"/>
                  </a:lnTo>
                  <a:lnTo>
                    <a:pt x="876681" y="67437"/>
                  </a:lnTo>
                  <a:lnTo>
                    <a:pt x="983116" y="67437"/>
                  </a:lnTo>
                  <a:lnTo>
                    <a:pt x="983741" y="65786"/>
                  </a:lnTo>
                  <a:lnTo>
                    <a:pt x="982972" y="43058"/>
                  </a:lnTo>
                  <a:lnTo>
                    <a:pt x="976935" y="29845"/>
                  </a:lnTo>
                  <a:close/>
                </a:path>
                <a:path w="984250" h="441325">
                  <a:moveTo>
                    <a:pt x="877519" y="30015"/>
                  </a:moveTo>
                  <a:lnTo>
                    <a:pt x="875202" y="30091"/>
                  </a:lnTo>
                  <a:lnTo>
                    <a:pt x="868568" y="33147"/>
                  </a:lnTo>
                  <a:lnTo>
                    <a:pt x="863578" y="38488"/>
                  </a:lnTo>
                  <a:lnTo>
                    <a:pt x="860932" y="45593"/>
                  </a:lnTo>
                  <a:lnTo>
                    <a:pt x="861179" y="53095"/>
                  </a:lnTo>
                  <a:lnTo>
                    <a:pt x="864234" y="59705"/>
                  </a:lnTo>
                  <a:lnTo>
                    <a:pt x="869576" y="64720"/>
                  </a:lnTo>
                  <a:lnTo>
                    <a:pt x="871721" y="65540"/>
                  </a:lnTo>
                  <a:lnTo>
                    <a:pt x="871093" y="46989"/>
                  </a:lnTo>
                  <a:lnTo>
                    <a:pt x="877519" y="30015"/>
                  </a:lnTo>
                  <a:close/>
                </a:path>
                <a:path w="984250" h="441325">
                  <a:moveTo>
                    <a:pt x="936751" y="0"/>
                  </a:moveTo>
                  <a:lnTo>
                    <a:pt x="914080" y="769"/>
                  </a:lnTo>
                  <a:lnTo>
                    <a:pt x="894159" y="9874"/>
                  </a:lnTo>
                  <a:lnTo>
                    <a:pt x="879119" y="25788"/>
                  </a:lnTo>
                  <a:lnTo>
                    <a:pt x="877519" y="30015"/>
                  </a:lnTo>
                  <a:lnTo>
                    <a:pt x="882776" y="29845"/>
                  </a:lnTo>
                  <a:lnTo>
                    <a:pt x="976935" y="29845"/>
                  </a:lnTo>
                  <a:lnTo>
                    <a:pt x="973867" y="23129"/>
                  </a:lnTo>
                  <a:lnTo>
                    <a:pt x="957953" y="8082"/>
                  </a:lnTo>
                  <a:lnTo>
                    <a:pt x="9367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748527" y="528827"/>
              <a:ext cx="1280922" cy="128092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905500" y="641603"/>
              <a:ext cx="941831" cy="941832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11456923" y="6381699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Verdana"/>
                <a:cs typeface="Verdana"/>
              </a:rPr>
              <a:t>5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488430" cy="6856095"/>
            <a:chOff x="0" y="0"/>
            <a:chExt cx="6488430" cy="68560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488430" cy="685571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9911" y="4539996"/>
              <a:ext cx="668274" cy="66827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7299706" y="2452827"/>
            <a:ext cx="62738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b="1" spc="-459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80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99706" y="3019501"/>
            <a:ext cx="4220845" cy="23063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04545">
              <a:lnSpc>
                <a:spcPct val="100000"/>
              </a:lnSpc>
              <a:spcBef>
                <a:spcPts val="105"/>
              </a:spcBef>
            </a:pPr>
            <a:r>
              <a:rPr sz="3200" spc="265" dirty="0">
                <a:solidFill>
                  <a:srgbClr val="FFFFFF"/>
                </a:solidFill>
                <a:latin typeface="Tahoma"/>
                <a:cs typeface="Tahoma"/>
              </a:rPr>
              <a:t>секунды</a:t>
            </a:r>
            <a:endParaRPr sz="3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2590"/>
              </a:spcBef>
            </a:pPr>
            <a:r>
              <a:rPr sz="2400" spc="18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4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54" dirty="0">
                <a:solidFill>
                  <a:srgbClr val="FFFFFF"/>
                </a:solidFill>
                <a:latin typeface="Tahoma"/>
                <a:cs typeface="Tahoma"/>
              </a:rPr>
              <a:t>среднем</a:t>
            </a:r>
            <a:r>
              <a:rPr sz="24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14" dirty="0">
                <a:solidFill>
                  <a:srgbClr val="FFFFFF"/>
                </a:solidFill>
                <a:latin typeface="Tahoma"/>
                <a:cs typeface="Tahoma"/>
              </a:rPr>
              <a:t>тратит </a:t>
            </a:r>
            <a:r>
              <a:rPr sz="2400" spc="170" dirty="0">
                <a:solidFill>
                  <a:srgbClr val="FFFFFF"/>
                </a:solidFill>
                <a:latin typeface="Tahoma"/>
                <a:cs typeface="Tahoma"/>
              </a:rPr>
              <a:t>пользователь</a:t>
            </a:r>
            <a:r>
              <a:rPr sz="24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95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24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50" dirty="0">
                <a:solidFill>
                  <a:srgbClr val="FFFFFF"/>
                </a:solidFill>
                <a:latin typeface="Tahoma"/>
                <a:cs typeface="Tahoma"/>
              </a:rPr>
              <a:t>решение </a:t>
            </a:r>
            <a:r>
              <a:rPr sz="2400" spc="225" dirty="0">
                <a:solidFill>
                  <a:srgbClr val="FFFFFF"/>
                </a:solidFill>
                <a:latin typeface="Tahoma"/>
                <a:cs typeface="Tahoma"/>
              </a:rPr>
              <a:t>перейти</a:t>
            </a:r>
            <a:r>
              <a:rPr sz="24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35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24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95" dirty="0">
                <a:solidFill>
                  <a:srgbClr val="FFFFFF"/>
                </a:solidFill>
                <a:latin typeface="Tahoma"/>
                <a:cs typeface="Tahoma"/>
              </a:rPr>
              <a:t>ссылке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400" spc="18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4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50" dirty="0">
                <a:solidFill>
                  <a:srgbClr val="FFFFFF"/>
                </a:solidFill>
                <a:latin typeface="Tahoma"/>
                <a:cs typeface="Tahoma"/>
              </a:rPr>
              <a:t>письме</a:t>
            </a:r>
            <a:r>
              <a:rPr sz="24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54" dirty="0">
                <a:solidFill>
                  <a:srgbClr val="FFFFFF"/>
                </a:solidFill>
                <a:latin typeface="Tahoma"/>
                <a:cs typeface="Tahoma"/>
              </a:rPr>
              <a:t>или</a:t>
            </a:r>
            <a:r>
              <a:rPr sz="24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95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24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65" dirty="0">
                <a:solidFill>
                  <a:srgbClr val="FFFFFF"/>
                </a:solidFill>
                <a:latin typeface="Tahoma"/>
                <a:cs typeface="Tahoma"/>
              </a:rPr>
              <a:t>сайте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7407" y="4576064"/>
            <a:ext cx="3244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605" dirty="0">
                <a:latin typeface="Tahoma"/>
                <a:cs typeface="Tahoma"/>
              </a:rPr>
              <a:t>II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0580" y="2438387"/>
            <a:ext cx="668299" cy="66981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074216" y="2451353"/>
            <a:ext cx="1758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625" dirty="0">
                <a:latin typeface="Tahoma"/>
                <a:cs typeface="Tahoma"/>
              </a:rPr>
              <a:t>I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95388" y="547116"/>
            <a:ext cx="1603248" cy="1603248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1738884" y="3331463"/>
            <a:ext cx="614680" cy="504825"/>
          </a:xfrm>
          <a:custGeom>
            <a:avLst/>
            <a:gdLst/>
            <a:ahLst/>
            <a:cxnLst/>
            <a:rect l="l" t="t" r="r" b="b"/>
            <a:pathLst>
              <a:path w="614680" h="504825">
                <a:moveTo>
                  <a:pt x="614172" y="118110"/>
                </a:moveTo>
                <a:lnTo>
                  <a:pt x="603580" y="72123"/>
                </a:lnTo>
                <a:lnTo>
                  <a:pt x="574687" y="34582"/>
                </a:lnTo>
                <a:lnTo>
                  <a:pt x="531812" y="9283"/>
                </a:lnTo>
                <a:lnTo>
                  <a:pt x="479298" y="0"/>
                </a:lnTo>
                <a:lnTo>
                  <a:pt x="426770" y="9283"/>
                </a:lnTo>
                <a:lnTo>
                  <a:pt x="383895" y="34582"/>
                </a:lnTo>
                <a:lnTo>
                  <a:pt x="355003" y="72123"/>
                </a:lnTo>
                <a:lnTo>
                  <a:pt x="353796" y="77368"/>
                </a:lnTo>
                <a:lnTo>
                  <a:pt x="335000" y="59817"/>
                </a:lnTo>
                <a:lnTo>
                  <a:pt x="298500" y="37401"/>
                </a:lnTo>
                <a:lnTo>
                  <a:pt x="258165" y="23228"/>
                </a:lnTo>
                <a:lnTo>
                  <a:pt x="214884" y="18288"/>
                </a:lnTo>
                <a:lnTo>
                  <a:pt x="171589" y="23228"/>
                </a:lnTo>
                <a:lnTo>
                  <a:pt x="131254" y="37401"/>
                </a:lnTo>
                <a:lnTo>
                  <a:pt x="94754" y="59817"/>
                </a:lnTo>
                <a:lnTo>
                  <a:pt x="62953" y="89496"/>
                </a:lnTo>
                <a:lnTo>
                  <a:pt x="36703" y="125463"/>
                </a:lnTo>
                <a:lnTo>
                  <a:pt x="16891" y="166763"/>
                </a:lnTo>
                <a:lnTo>
                  <a:pt x="4356" y="212382"/>
                </a:lnTo>
                <a:lnTo>
                  <a:pt x="0" y="261366"/>
                </a:lnTo>
                <a:lnTo>
                  <a:pt x="4356" y="310362"/>
                </a:lnTo>
                <a:lnTo>
                  <a:pt x="16891" y="355981"/>
                </a:lnTo>
                <a:lnTo>
                  <a:pt x="36703" y="397281"/>
                </a:lnTo>
                <a:lnTo>
                  <a:pt x="62953" y="433247"/>
                </a:lnTo>
                <a:lnTo>
                  <a:pt x="94754" y="462927"/>
                </a:lnTo>
                <a:lnTo>
                  <a:pt x="131254" y="485343"/>
                </a:lnTo>
                <a:lnTo>
                  <a:pt x="171589" y="499516"/>
                </a:lnTo>
                <a:lnTo>
                  <a:pt x="214884" y="504444"/>
                </a:lnTo>
                <a:lnTo>
                  <a:pt x="258165" y="499516"/>
                </a:lnTo>
                <a:lnTo>
                  <a:pt x="298500" y="485343"/>
                </a:lnTo>
                <a:lnTo>
                  <a:pt x="335000" y="462927"/>
                </a:lnTo>
                <a:lnTo>
                  <a:pt x="366801" y="433247"/>
                </a:lnTo>
                <a:lnTo>
                  <a:pt x="393052" y="397281"/>
                </a:lnTo>
                <a:lnTo>
                  <a:pt x="412864" y="355981"/>
                </a:lnTo>
                <a:lnTo>
                  <a:pt x="425399" y="310362"/>
                </a:lnTo>
                <a:lnTo>
                  <a:pt x="429768" y="261366"/>
                </a:lnTo>
                <a:lnTo>
                  <a:pt x="426681" y="226910"/>
                </a:lnTo>
                <a:lnTo>
                  <a:pt x="479298" y="236232"/>
                </a:lnTo>
                <a:lnTo>
                  <a:pt x="531812" y="226949"/>
                </a:lnTo>
                <a:lnTo>
                  <a:pt x="574687" y="201650"/>
                </a:lnTo>
                <a:lnTo>
                  <a:pt x="603580" y="164109"/>
                </a:lnTo>
                <a:lnTo>
                  <a:pt x="614172" y="1181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775817" y="645033"/>
            <a:ext cx="4867910" cy="1077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625"/>
              </a:lnSpc>
              <a:spcBef>
                <a:spcPts val="95"/>
              </a:spcBef>
            </a:pPr>
            <a:r>
              <a:rPr sz="4000" spc="330" dirty="0"/>
              <a:t>Самопроверка:</a:t>
            </a:r>
            <a:endParaRPr sz="4000"/>
          </a:p>
          <a:p>
            <a:pPr marL="12700">
              <a:lnSpc>
                <a:spcPts val="3665"/>
              </a:lnSpc>
            </a:pPr>
            <a:r>
              <a:rPr sz="3200" spc="335" dirty="0"/>
              <a:t>увидим</a:t>
            </a:r>
            <a:r>
              <a:rPr sz="3200" spc="-170" dirty="0"/>
              <a:t> </a:t>
            </a:r>
            <a:r>
              <a:rPr sz="3200" spc="320" dirty="0"/>
              <a:t>ли</a:t>
            </a:r>
            <a:r>
              <a:rPr sz="3200" spc="-155" dirty="0"/>
              <a:t> </a:t>
            </a:r>
            <a:r>
              <a:rPr sz="3200" spc="380" dirty="0"/>
              <a:t>мы</a:t>
            </a:r>
            <a:r>
              <a:rPr sz="3200" spc="-160" dirty="0"/>
              <a:t> </a:t>
            </a:r>
            <a:r>
              <a:rPr sz="3200" spc="265" dirty="0"/>
              <a:t>угрозы?</a:t>
            </a:r>
            <a:endParaRPr sz="320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2166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5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99335" y="4421576"/>
            <a:ext cx="2349500" cy="85598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2400" b="1" spc="210" dirty="0">
                <a:latin typeface="Trebuchet MS"/>
                <a:cs typeface="Trebuchet MS"/>
              </a:rPr>
              <a:t>Шаг</a:t>
            </a:r>
            <a:r>
              <a:rPr sz="2400" b="1" spc="-45" dirty="0">
                <a:latin typeface="Trebuchet MS"/>
                <a:cs typeface="Trebuchet MS"/>
              </a:rPr>
              <a:t> </a:t>
            </a:r>
            <a:r>
              <a:rPr sz="2400" b="1" spc="-60" dirty="0">
                <a:latin typeface="Trebuchet MS"/>
                <a:cs typeface="Trebuchet MS"/>
              </a:rPr>
              <a:t>2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000" spc="220" dirty="0">
                <a:latin typeface="Tahoma"/>
                <a:cs typeface="Tahoma"/>
              </a:rPr>
              <a:t>Проверяем</a:t>
            </a:r>
            <a:r>
              <a:rPr sz="2000" spc="-95" dirty="0">
                <a:latin typeface="Tahoma"/>
                <a:cs typeface="Tahoma"/>
              </a:rPr>
              <a:t> </a:t>
            </a:r>
            <a:r>
              <a:rPr sz="2000" spc="100" dirty="0">
                <a:latin typeface="Tahoma"/>
                <a:cs typeface="Tahoma"/>
              </a:rPr>
              <a:t>ответ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17370" y="2258947"/>
            <a:ext cx="3294379" cy="1837689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1070"/>
              </a:spcBef>
            </a:pPr>
            <a:r>
              <a:rPr sz="2400" b="1" spc="215" dirty="0">
                <a:latin typeface="Trebuchet MS"/>
                <a:cs typeface="Trebuchet MS"/>
              </a:rPr>
              <a:t>Шаг</a:t>
            </a:r>
            <a:r>
              <a:rPr sz="2400" b="1" spc="-45" dirty="0">
                <a:latin typeface="Trebuchet MS"/>
                <a:cs typeface="Trebuchet MS"/>
              </a:rPr>
              <a:t> </a:t>
            </a:r>
            <a:r>
              <a:rPr sz="2400" b="1" spc="-535" dirty="0">
                <a:latin typeface="Trebuchet MS"/>
                <a:cs typeface="Trebuchet MS"/>
              </a:rPr>
              <a:t>1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2000" spc="180" dirty="0">
                <a:latin typeface="Tahoma"/>
                <a:cs typeface="Tahoma"/>
              </a:rPr>
              <a:t>Изучаем</a:t>
            </a:r>
            <a:r>
              <a:rPr sz="2000" spc="-110" dirty="0">
                <a:latin typeface="Tahoma"/>
                <a:cs typeface="Tahoma"/>
              </a:rPr>
              <a:t> </a:t>
            </a:r>
            <a:r>
              <a:rPr sz="2000" spc="175" dirty="0">
                <a:latin typeface="Tahoma"/>
                <a:cs typeface="Tahoma"/>
              </a:rPr>
              <a:t>каждый</a:t>
            </a:r>
            <a:r>
              <a:rPr sz="2000" spc="-110" dirty="0">
                <a:latin typeface="Tahoma"/>
                <a:cs typeface="Tahoma"/>
              </a:rPr>
              <a:t> </a:t>
            </a:r>
            <a:r>
              <a:rPr sz="2000" spc="190" dirty="0">
                <a:latin typeface="Tahoma"/>
                <a:cs typeface="Tahoma"/>
              </a:rPr>
              <a:t>ресурс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000" spc="165" dirty="0">
                <a:latin typeface="Tahoma"/>
                <a:cs typeface="Tahoma"/>
              </a:rPr>
              <a:t>в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spc="160" dirty="0">
                <a:latin typeface="Tahoma"/>
                <a:cs typeface="Tahoma"/>
              </a:rPr>
              <a:t>течение</a:t>
            </a:r>
            <a:r>
              <a:rPr sz="2000" spc="-85" dirty="0">
                <a:latin typeface="Tahoma"/>
                <a:cs typeface="Tahoma"/>
              </a:rPr>
              <a:t> </a:t>
            </a:r>
            <a:r>
              <a:rPr sz="2000" spc="-70" dirty="0">
                <a:latin typeface="Tahoma"/>
                <a:cs typeface="Tahoma"/>
              </a:rPr>
              <a:t>3</a:t>
            </a:r>
            <a:r>
              <a:rPr sz="2000" spc="-70" dirty="0">
                <a:latin typeface="Verdana"/>
                <a:cs typeface="Verdana"/>
              </a:rPr>
              <a:t>-</a:t>
            </a:r>
            <a:r>
              <a:rPr sz="2000" dirty="0">
                <a:latin typeface="Tahoma"/>
                <a:cs typeface="Tahoma"/>
              </a:rPr>
              <a:t>5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spc="160" dirty="0">
                <a:latin typeface="Tahoma"/>
                <a:cs typeface="Tahoma"/>
              </a:rPr>
              <a:t>секунд</a:t>
            </a:r>
            <a:endParaRPr sz="20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2000" spc="245" dirty="0">
                <a:latin typeface="Tahoma"/>
                <a:cs typeface="Tahoma"/>
              </a:rPr>
              <a:t>и</a:t>
            </a:r>
            <a:r>
              <a:rPr sz="2000" spc="-100" dirty="0">
                <a:latin typeface="Tahoma"/>
                <a:cs typeface="Tahoma"/>
              </a:rPr>
              <a:t> </a:t>
            </a:r>
            <a:r>
              <a:rPr sz="2000" spc="195" dirty="0">
                <a:latin typeface="Tahoma"/>
                <a:cs typeface="Tahoma"/>
              </a:rPr>
              <a:t>определяем</a:t>
            </a:r>
            <a:r>
              <a:rPr sz="2000" spc="-110" dirty="0">
                <a:latin typeface="Tahoma"/>
                <a:cs typeface="Tahoma"/>
              </a:rPr>
              <a:t> </a:t>
            </a:r>
            <a:r>
              <a:rPr sz="2000" spc="190" dirty="0">
                <a:latin typeface="Tahoma"/>
                <a:cs typeface="Tahoma"/>
              </a:rPr>
              <a:t>признаки </a:t>
            </a:r>
            <a:r>
              <a:rPr sz="2000" spc="165" dirty="0">
                <a:latin typeface="Tahoma"/>
                <a:cs typeface="Tahoma"/>
              </a:rPr>
              <a:t>фишинга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91967" y="795527"/>
            <a:ext cx="9400540" cy="6062980"/>
            <a:chOff x="2791967" y="795527"/>
            <a:chExt cx="9400540" cy="60629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05427" y="1071371"/>
              <a:ext cx="7914132" cy="458571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1967" y="795527"/>
              <a:ext cx="9400032" cy="606246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65491" y="5597651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807211" y="0"/>
                  </a:moveTo>
                  <a:lnTo>
                    <a:pt x="26415" y="0"/>
                  </a:lnTo>
                  <a:lnTo>
                    <a:pt x="16127" y="2075"/>
                  </a:lnTo>
                  <a:lnTo>
                    <a:pt x="7731" y="7735"/>
                  </a:lnTo>
                  <a:lnTo>
                    <a:pt x="2073" y="16132"/>
                  </a:lnTo>
                  <a:lnTo>
                    <a:pt x="0" y="26416"/>
                  </a:lnTo>
                  <a:lnTo>
                    <a:pt x="0" y="132080"/>
                  </a:lnTo>
                  <a:lnTo>
                    <a:pt x="2073" y="142363"/>
                  </a:lnTo>
                  <a:lnTo>
                    <a:pt x="7731" y="150760"/>
                  </a:lnTo>
                  <a:lnTo>
                    <a:pt x="16127" y="156420"/>
                  </a:lnTo>
                  <a:lnTo>
                    <a:pt x="26415" y="158496"/>
                  </a:lnTo>
                  <a:lnTo>
                    <a:pt x="807211" y="158496"/>
                  </a:lnTo>
                  <a:lnTo>
                    <a:pt x="817500" y="156420"/>
                  </a:lnTo>
                  <a:lnTo>
                    <a:pt x="825896" y="150760"/>
                  </a:lnTo>
                  <a:lnTo>
                    <a:pt x="831554" y="142363"/>
                  </a:lnTo>
                  <a:lnTo>
                    <a:pt x="833627" y="132080"/>
                  </a:lnTo>
                  <a:lnTo>
                    <a:pt x="833627" y="26416"/>
                  </a:lnTo>
                  <a:lnTo>
                    <a:pt x="831554" y="16132"/>
                  </a:lnTo>
                  <a:lnTo>
                    <a:pt x="825896" y="7735"/>
                  </a:lnTo>
                  <a:lnTo>
                    <a:pt x="817500" y="2075"/>
                  </a:lnTo>
                  <a:lnTo>
                    <a:pt x="807211" y="0"/>
                  </a:lnTo>
                  <a:close/>
                </a:path>
              </a:pathLst>
            </a:custGeom>
            <a:solidFill>
              <a:srgbClr val="5C5A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65491" y="5597651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0" y="26416"/>
                  </a:moveTo>
                  <a:lnTo>
                    <a:pt x="2073" y="16132"/>
                  </a:lnTo>
                  <a:lnTo>
                    <a:pt x="7731" y="7735"/>
                  </a:lnTo>
                  <a:lnTo>
                    <a:pt x="16127" y="2075"/>
                  </a:lnTo>
                  <a:lnTo>
                    <a:pt x="26415" y="0"/>
                  </a:lnTo>
                  <a:lnTo>
                    <a:pt x="807211" y="0"/>
                  </a:lnTo>
                  <a:lnTo>
                    <a:pt x="817500" y="2075"/>
                  </a:lnTo>
                  <a:lnTo>
                    <a:pt x="825896" y="7735"/>
                  </a:lnTo>
                  <a:lnTo>
                    <a:pt x="831554" y="16132"/>
                  </a:lnTo>
                  <a:lnTo>
                    <a:pt x="833627" y="26416"/>
                  </a:lnTo>
                  <a:lnTo>
                    <a:pt x="833627" y="132080"/>
                  </a:lnTo>
                  <a:lnTo>
                    <a:pt x="831554" y="142363"/>
                  </a:lnTo>
                  <a:lnTo>
                    <a:pt x="825896" y="150760"/>
                  </a:lnTo>
                  <a:lnTo>
                    <a:pt x="817500" y="156420"/>
                  </a:lnTo>
                  <a:lnTo>
                    <a:pt x="807211" y="158496"/>
                  </a:lnTo>
                  <a:lnTo>
                    <a:pt x="26415" y="158496"/>
                  </a:lnTo>
                  <a:lnTo>
                    <a:pt x="16127" y="156420"/>
                  </a:lnTo>
                  <a:lnTo>
                    <a:pt x="7731" y="150760"/>
                  </a:lnTo>
                  <a:lnTo>
                    <a:pt x="2073" y="142363"/>
                  </a:lnTo>
                  <a:lnTo>
                    <a:pt x="0" y="132080"/>
                  </a:lnTo>
                  <a:lnTo>
                    <a:pt x="0" y="26416"/>
                  </a:lnTo>
                  <a:close/>
                </a:path>
              </a:pathLst>
            </a:custGeom>
            <a:ln w="12700">
              <a:solidFill>
                <a:srgbClr val="5C5A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626614" cy="1704594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466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5"/>
              </a:spcBef>
            </a:pPr>
            <a:r>
              <a:rPr sz="3200" b="1" spc="275" dirty="0">
                <a:latin typeface="Trebuchet MS"/>
                <a:cs typeface="Trebuchet MS"/>
              </a:rPr>
              <a:t>Ресурс</a:t>
            </a:r>
            <a:r>
              <a:rPr sz="3200" b="1" spc="-40" dirty="0">
                <a:latin typeface="Trebuchet MS"/>
                <a:cs typeface="Trebuchet MS"/>
              </a:rPr>
              <a:t> </a:t>
            </a:r>
            <a:r>
              <a:rPr sz="3200" b="1" spc="-670" dirty="0">
                <a:latin typeface="Trebuchet MS"/>
                <a:cs typeface="Trebuchet MS"/>
              </a:rPr>
              <a:t>1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2166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6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2015" y="2674366"/>
            <a:ext cx="3051810" cy="2085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</a:pP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Изучите</a:t>
            </a:r>
            <a:r>
              <a:rPr sz="2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скриншот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ts val="2510"/>
              </a:lnSpc>
            </a:pP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течение</a:t>
            </a:r>
            <a:r>
              <a:rPr sz="2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75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2200" spc="-75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2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секунд</a:t>
            </a:r>
            <a:endParaRPr sz="2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460"/>
              </a:spcBef>
            </a:pPr>
            <a:endParaRPr sz="2200">
              <a:latin typeface="Tahoma"/>
              <a:cs typeface="Tahoma"/>
            </a:endParaRPr>
          </a:p>
          <a:p>
            <a:pPr marL="12700" marR="360680">
              <a:lnSpc>
                <a:spcPts val="2380"/>
              </a:lnSpc>
            </a:pPr>
            <a:r>
              <a:rPr sz="2200" spc="165" dirty="0">
                <a:solidFill>
                  <a:srgbClr val="FFFFFF"/>
                </a:solidFill>
                <a:latin typeface="Tahoma"/>
                <a:cs typeface="Tahoma"/>
              </a:rPr>
              <a:t>Как</a:t>
            </a:r>
            <a:r>
              <a:rPr sz="2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вам</a:t>
            </a:r>
            <a:r>
              <a:rPr sz="2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95" dirty="0">
                <a:solidFill>
                  <a:srgbClr val="FFFFFF"/>
                </a:solidFill>
                <a:latin typeface="Tahoma"/>
                <a:cs typeface="Tahoma"/>
              </a:rPr>
              <a:t>кажется, </a:t>
            </a:r>
            <a:r>
              <a:rPr sz="2200" spc="195" dirty="0">
                <a:solidFill>
                  <a:srgbClr val="FFFFFF"/>
                </a:solidFill>
                <a:latin typeface="Tahoma"/>
                <a:cs typeface="Tahoma"/>
              </a:rPr>
              <a:t>безопасен</a:t>
            </a:r>
            <a:r>
              <a:rPr sz="2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ли</a:t>
            </a:r>
            <a:r>
              <a:rPr sz="22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85" dirty="0">
                <a:solidFill>
                  <a:srgbClr val="FFFFFF"/>
                </a:solidFill>
                <a:latin typeface="Tahoma"/>
                <a:cs typeface="Tahoma"/>
              </a:rPr>
              <a:t>этот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ресурс?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26614" cy="170459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791967" y="795527"/>
            <a:ext cx="9400540" cy="6062980"/>
            <a:chOff x="2791967" y="795527"/>
            <a:chExt cx="9400540" cy="60629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5427" y="1071371"/>
              <a:ext cx="7914132" cy="458571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91967" y="795527"/>
              <a:ext cx="9400032" cy="606246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365491" y="5597651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807211" y="0"/>
                  </a:moveTo>
                  <a:lnTo>
                    <a:pt x="26415" y="0"/>
                  </a:lnTo>
                  <a:lnTo>
                    <a:pt x="16127" y="2075"/>
                  </a:lnTo>
                  <a:lnTo>
                    <a:pt x="7731" y="7735"/>
                  </a:lnTo>
                  <a:lnTo>
                    <a:pt x="2073" y="16132"/>
                  </a:lnTo>
                  <a:lnTo>
                    <a:pt x="0" y="26416"/>
                  </a:lnTo>
                  <a:lnTo>
                    <a:pt x="0" y="132080"/>
                  </a:lnTo>
                  <a:lnTo>
                    <a:pt x="2073" y="142363"/>
                  </a:lnTo>
                  <a:lnTo>
                    <a:pt x="7731" y="150760"/>
                  </a:lnTo>
                  <a:lnTo>
                    <a:pt x="16127" y="156420"/>
                  </a:lnTo>
                  <a:lnTo>
                    <a:pt x="26415" y="158496"/>
                  </a:lnTo>
                  <a:lnTo>
                    <a:pt x="807211" y="158496"/>
                  </a:lnTo>
                  <a:lnTo>
                    <a:pt x="817500" y="156420"/>
                  </a:lnTo>
                  <a:lnTo>
                    <a:pt x="825896" y="150760"/>
                  </a:lnTo>
                  <a:lnTo>
                    <a:pt x="831554" y="142363"/>
                  </a:lnTo>
                  <a:lnTo>
                    <a:pt x="833627" y="132080"/>
                  </a:lnTo>
                  <a:lnTo>
                    <a:pt x="833627" y="26416"/>
                  </a:lnTo>
                  <a:lnTo>
                    <a:pt x="831554" y="16132"/>
                  </a:lnTo>
                  <a:lnTo>
                    <a:pt x="825896" y="7735"/>
                  </a:lnTo>
                  <a:lnTo>
                    <a:pt x="817500" y="2075"/>
                  </a:lnTo>
                  <a:lnTo>
                    <a:pt x="807211" y="0"/>
                  </a:lnTo>
                  <a:close/>
                </a:path>
              </a:pathLst>
            </a:custGeom>
            <a:solidFill>
              <a:srgbClr val="5C5A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65491" y="5597651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0" y="26416"/>
                  </a:moveTo>
                  <a:lnTo>
                    <a:pt x="2073" y="16132"/>
                  </a:lnTo>
                  <a:lnTo>
                    <a:pt x="7731" y="7735"/>
                  </a:lnTo>
                  <a:lnTo>
                    <a:pt x="16127" y="2075"/>
                  </a:lnTo>
                  <a:lnTo>
                    <a:pt x="26415" y="0"/>
                  </a:lnTo>
                  <a:lnTo>
                    <a:pt x="807211" y="0"/>
                  </a:lnTo>
                  <a:lnTo>
                    <a:pt x="817500" y="2075"/>
                  </a:lnTo>
                  <a:lnTo>
                    <a:pt x="825896" y="7735"/>
                  </a:lnTo>
                  <a:lnTo>
                    <a:pt x="831554" y="16132"/>
                  </a:lnTo>
                  <a:lnTo>
                    <a:pt x="833627" y="26416"/>
                  </a:lnTo>
                  <a:lnTo>
                    <a:pt x="833627" y="132080"/>
                  </a:lnTo>
                  <a:lnTo>
                    <a:pt x="831554" y="142363"/>
                  </a:lnTo>
                  <a:lnTo>
                    <a:pt x="825896" y="150760"/>
                  </a:lnTo>
                  <a:lnTo>
                    <a:pt x="817500" y="156420"/>
                  </a:lnTo>
                  <a:lnTo>
                    <a:pt x="807211" y="158496"/>
                  </a:lnTo>
                  <a:lnTo>
                    <a:pt x="26415" y="158496"/>
                  </a:lnTo>
                  <a:lnTo>
                    <a:pt x="16127" y="156420"/>
                  </a:lnTo>
                  <a:lnTo>
                    <a:pt x="7731" y="150760"/>
                  </a:lnTo>
                  <a:lnTo>
                    <a:pt x="2073" y="142363"/>
                  </a:lnTo>
                  <a:lnTo>
                    <a:pt x="0" y="132080"/>
                  </a:lnTo>
                  <a:lnTo>
                    <a:pt x="0" y="26416"/>
                  </a:lnTo>
                  <a:close/>
                </a:path>
              </a:pathLst>
            </a:custGeom>
            <a:ln w="12700">
              <a:solidFill>
                <a:srgbClr val="5C5A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466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5"/>
              </a:spcBef>
            </a:pPr>
            <a:r>
              <a:rPr sz="3200" b="1" spc="229" dirty="0">
                <a:latin typeface="Trebuchet MS"/>
                <a:cs typeface="Trebuchet MS"/>
              </a:rPr>
              <a:t>Ответ</a:t>
            </a:r>
            <a:r>
              <a:rPr sz="3200" b="1" spc="-65" dirty="0">
                <a:latin typeface="Trebuchet MS"/>
                <a:cs typeface="Trebuchet MS"/>
              </a:rPr>
              <a:t> </a:t>
            </a:r>
            <a:r>
              <a:rPr sz="3200" b="1" spc="-670" dirty="0">
                <a:latin typeface="Trebuchet MS"/>
                <a:cs typeface="Trebuchet MS"/>
              </a:rPr>
              <a:t>1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2015" y="2597657"/>
            <a:ext cx="2981960" cy="28771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</a:pPr>
            <a:r>
              <a:rPr sz="2200" spc="165" dirty="0">
                <a:solidFill>
                  <a:srgbClr val="FFFFFF"/>
                </a:solidFill>
                <a:latin typeface="Tahoma"/>
                <a:cs typeface="Tahoma"/>
              </a:rPr>
              <a:t>Отправитель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90000"/>
              </a:lnSpc>
              <a:spcBef>
                <a:spcPts val="130"/>
              </a:spcBef>
            </a:pPr>
            <a:r>
              <a:rPr sz="2200" spc="2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2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40" dirty="0">
                <a:solidFill>
                  <a:srgbClr val="FFFFFF"/>
                </a:solidFill>
                <a:latin typeface="Tahoma"/>
                <a:cs typeface="Tahoma"/>
              </a:rPr>
              <a:t>получатель</a:t>
            </a:r>
            <a:r>
              <a:rPr sz="2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14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r>
              <a:rPr sz="2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один </a:t>
            </a:r>
            <a:r>
              <a:rPr sz="2200" spc="2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FFFFFF"/>
                </a:solidFill>
                <a:latin typeface="Tahoma"/>
                <a:cs typeface="Tahoma"/>
              </a:rPr>
              <a:t>тот</a:t>
            </a:r>
            <a:r>
              <a:rPr sz="2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90" dirty="0">
                <a:solidFill>
                  <a:srgbClr val="FFFFFF"/>
                </a:solidFill>
                <a:latin typeface="Tahoma"/>
                <a:cs typeface="Tahoma"/>
              </a:rPr>
              <a:t>же</a:t>
            </a:r>
            <a:r>
              <a:rPr sz="22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30" dirty="0">
                <a:solidFill>
                  <a:srgbClr val="FFFFFF"/>
                </a:solidFill>
                <a:latin typeface="Tahoma"/>
                <a:cs typeface="Tahoma"/>
              </a:rPr>
              <a:t>адрес.</a:t>
            </a:r>
            <a:r>
              <a:rPr sz="2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14" dirty="0">
                <a:solidFill>
                  <a:srgbClr val="FFFFFF"/>
                </a:solidFill>
                <a:latin typeface="Tahoma"/>
                <a:cs typeface="Tahoma"/>
              </a:rPr>
              <a:t>Это </a:t>
            </a:r>
            <a:r>
              <a:rPr sz="2200" spc="210" dirty="0">
                <a:solidFill>
                  <a:srgbClr val="FFFFFF"/>
                </a:solidFill>
                <a:latin typeface="Tahoma"/>
                <a:cs typeface="Tahoma"/>
              </a:rPr>
              <a:t>явный</a:t>
            </a:r>
            <a:r>
              <a:rPr sz="2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признак </a:t>
            </a:r>
            <a:r>
              <a:rPr sz="2200" spc="185" dirty="0">
                <a:solidFill>
                  <a:srgbClr val="FFFFFF"/>
                </a:solidFill>
                <a:latin typeface="Tahoma"/>
                <a:cs typeface="Tahoma"/>
              </a:rPr>
              <a:t>фишинга</a:t>
            </a:r>
            <a:endParaRPr sz="2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endParaRPr sz="2200">
              <a:latin typeface="Tahoma"/>
              <a:cs typeface="Tahoma"/>
            </a:endParaRPr>
          </a:p>
          <a:p>
            <a:pPr marL="12700" marR="169545" algn="just">
              <a:lnSpc>
                <a:spcPts val="2380"/>
              </a:lnSpc>
            </a:pPr>
            <a:r>
              <a:rPr sz="2200" spc="235" dirty="0">
                <a:solidFill>
                  <a:srgbClr val="FFFFFF"/>
                </a:solidFill>
                <a:latin typeface="Tahoma"/>
                <a:cs typeface="Tahoma"/>
              </a:rPr>
              <a:t>Опасным</a:t>
            </a:r>
            <a:r>
              <a:rPr sz="2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40" dirty="0">
                <a:solidFill>
                  <a:srgbClr val="FFFFFF"/>
                </a:solidFill>
                <a:latin typeface="Tahoma"/>
                <a:cs typeface="Tahoma"/>
              </a:rPr>
              <a:t>является </a:t>
            </a:r>
            <a:r>
              <a:rPr sz="2200" spc="185" dirty="0">
                <a:solidFill>
                  <a:srgbClr val="FFFFFF"/>
                </a:solidFill>
                <a:latin typeface="Tahoma"/>
                <a:cs typeface="Tahoma"/>
              </a:rPr>
              <a:t>переход</a:t>
            </a:r>
            <a:r>
              <a:rPr sz="2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15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2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75" dirty="0">
                <a:solidFill>
                  <a:srgbClr val="FFFFFF"/>
                </a:solidFill>
                <a:latin typeface="Tahoma"/>
                <a:cs typeface="Tahoma"/>
              </a:rPr>
              <a:t>ссылке </a:t>
            </a:r>
            <a:r>
              <a:rPr sz="2200" spc="210" dirty="0">
                <a:solidFill>
                  <a:srgbClr val="FFFFFF"/>
                </a:solidFill>
                <a:latin typeface="Tahoma"/>
                <a:cs typeface="Tahoma"/>
              </a:rPr>
              <a:t>из</a:t>
            </a:r>
            <a:r>
              <a:rPr sz="2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10" dirty="0">
                <a:solidFill>
                  <a:srgbClr val="FFFFFF"/>
                </a:solidFill>
                <a:latin typeface="Tahoma"/>
                <a:cs typeface="Tahoma"/>
              </a:rPr>
              <a:t>письма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74641" y="1305305"/>
            <a:ext cx="6041390" cy="977265"/>
          </a:xfrm>
          <a:custGeom>
            <a:avLst/>
            <a:gdLst/>
            <a:ahLst/>
            <a:cxnLst/>
            <a:rect l="l" t="t" r="r" b="b"/>
            <a:pathLst>
              <a:path w="6041390" h="977264">
                <a:moveTo>
                  <a:pt x="0" y="350520"/>
                </a:moveTo>
                <a:lnTo>
                  <a:pt x="2392680" y="350520"/>
                </a:lnTo>
                <a:lnTo>
                  <a:pt x="2392680" y="0"/>
                </a:lnTo>
                <a:lnTo>
                  <a:pt x="0" y="0"/>
                </a:lnTo>
                <a:lnTo>
                  <a:pt x="0" y="350520"/>
                </a:lnTo>
                <a:close/>
              </a:path>
              <a:path w="6041390" h="977264">
                <a:moveTo>
                  <a:pt x="4050791" y="976884"/>
                </a:moveTo>
                <a:lnTo>
                  <a:pt x="6041136" y="976884"/>
                </a:lnTo>
                <a:lnTo>
                  <a:pt x="6041136" y="794004"/>
                </a:lnTo>
                <a:lnTo>
                  <a:pt x="4050791" y="794004"/>
                </a:lnTo>
                <a:lnTo>
                  <a:pt x="4050791" y="976884"/>
                </a:lnTo>
                <a:close/>
              </a:path>
            </a:pathLst>
          </a:custGeom>
          <a:ln w="222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2166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7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26614" cy="170459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791967" y="795527"/>
            <a:ext cx="9400540" cy="6062980"/>
            <a:chOff x="2791967" y="795527"/>
            <a:chExt cx="9400540" cy="60629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0187" y="1063752"/>
              <a:ext cx="7976615" cy="461619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036563" y="1531619"/>
              <a:ext cx="518159" cy="238125"/>
            </a:xfrm>
            <a:custGeom>
              <a:avLst/>
              <a:gdLst/>
              <a:ahLst/>
              <a:cxnLst/>
              <a:rect l="l" t="t" r="r" b="b"/>
              <a:pathLst>
                <a:path w="518159" h="238125">
                  <a:moveTo>
                    <a:pt x="518160" y="0"/>
                  </a:moveTo>
                  <a:lnTo>
                    <a:pt x="0" y="0"/>
                  </a:lnTo>
                  <a:lnTo>
                    <a:pt x="0" y="237743"/>
                  </a:lnTo>
                  <a:lnTo>
                    <a:pt x="518160" y="237743"/>
                  </a:lnTo>
                  <a:lnTo>
                    <a:pt x="5181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91967" y="795527"/>
              <a:ext cx="9400032" cy="606246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365491" y="5597651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807211" y="0"/>
                  </a:moveTo>
                  <a:lnTo>
                    <a:pt x="26415" y="0"/>
                  </a:lnTo>
                  <a:lnTo>
                    <a:pt x="16127" y="2075"/>
                  </a:lnTo>
                  <a:lnTo>
                    <a:pt x="7731" y="7735"/>
                  </a:lnTo>
                  <a:lnTo>
                    <a:pt x="2073" y="16132"/>
                  </a:lnTo>
                  <a:lnTo>
                    <a:pt x="0" y="26416"/>
                  </a:lnTo>
                  <a:lnTo>
                    <a:pt x="0" y="132080"/>
                  </a:lnTo>
                  <a:lnTo>
                    <a:pt x="2073" y="142363"/>
                  </a:lnTo>
                  <a:lnTo>
                    <a:pt x="7731" y="150760"/>
                  </a:lnTo>
                  <a:lnTo>
                    <a:pt x="16127" y="156420"/>
                  </a:lnTo>
                  <a:lnTo>
                    <a:pt x="26415" y="158496"/>
                  </a:lnTo>
                  <a:lnTo>
                    <a:pt x="807211" y="158496"/>
                  </a:lnTo>
                  <a:lnTo>
                    <a:pt x="817500" y="156420"/>
                  </a:lnTo>
                  <a:lnTo>
                    <a:pt x="825896" y="150760"/>
                  </a:lnTo>
                  <a:lnTo>
                    <a:pt x="831554" y="142363"/>
                  </a:lnTo>
                  <a:lnTo>
                    <a:pt x="833627" y="132080"/>
                  </a:lnTo>
                  <a:lnTo>
                    <a:pt x="833627" y="26416"/>
                  </a:lnTo>
                  <a:lnTo>
                    <a:pt x="831554" y="16132"/>
                  </a:lnTo>
                  <a:lnTo>
                    <a:pt x="825896" y="7735"/>
                  </a:lnTo>
                  <a:lnTo>
                    <a:pt x="817500" y="2075"/>
                  </a:lnTo>
                  <a:lnTo>
                    <a:pt x="807211" y="0"/>
                  </a:lnTo>
                  <a:close/>
                </a:path>
              </a:pathLst>
            </a:custGeom>
            <a:solidFill>
              <a:srgbClr val="5C5A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365491" y="5597651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0" y="26416"/>
                  </a:moveTo>
                  <a:lnTo>
                    <a:pt x="2073" y="16132"/>
                  </a:lnTo>
                  <a:lnTo>
                    <a:pt x="7731" y="7735"/>
                  </a:lnTo>
                  <a:lnTo>
                    <a:pt x="16127" y="2075"/>
                  </a:lnTo>
                  <a:lnTo>
                    <a:pt x="26415" y="0"/>
                  </a:lnTo>
                  <a:lnTo>
                    <a:pt x="807211" y="0"/>
                  </a:lnTo>
                  <a:lnTo>
                    <a:pt x="817500" y="2075"/>
                  </a:lnTo>
                  <a:lnTo>
                    <a:pt x="825896" y="7735"/>
                  </a:lnTo>
                  <a:lnTo>
                    <a:pt x="831554" y="16132"/>
                  </a:lnTo>
                  <a:lnTo>
                    <a:pt x="833627" y="26416"/>
                  </a:lnTo>
                  <a:lnTo>
                    <a:pt x="833627" y="132080"/>
                  </a:lnTo>
                  <a:lnTo>
                    <a:pt x="831554" y="142363"/>
                  </a:lnTo>
                  <a:lnTo>
                    <a:pt x="825896" y="150760"/>
                  </a:lnTo>
                  <a:lnTo>
                    <a:pt x="817500" y="156420"/>
                  </a:lnTo>
                  <a:lnTo>
                    <a:pt x="807211" y="158496"/>
                  </a:lnTo>
                  <a:lnTo>
                    <a:pt x="26415" y="158496"/>
                  </a:lnTo>
                  <a:lnTo>
                    <a:pt x="16127" y="156420"/>
                  </a:lnTo>
                  <a:lnTo>
                    <a:pt x="7731" y="150760"/>
                  </a:lnTo>
                  <a:lnTo>
                    <a:pt x="2073" y="142363"/>
                  </a:lnTo>
                  <a:lnTo>
                    <a:pt x="0" y="132080"/>
                  </a:lnTo>
                  <a:lnTo>
                    <a:pt x="0" y="26416"/>
                  </a:lnTo>
                  <a:close/>
                </a:path>
              </a:pathLst>
            </a:custGeom>
            <a:ln w="12700">
              <a:solidFill>
                <a:srgbClr val="5C5A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82015" y="2674366"/>
            <a:ext cx="3051810" cy="2085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</a:pP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Изучите</a:t>
            </a:r>
            <a:r>
              <a:rPr sz="2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скриншот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ts val="2510"/>
              </a:lnSpc>
            </a:pP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течение</a:t>
            </a:r>
            <a:r>
              <a:rPr sz="2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75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2200" spc="-75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2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секунд</a:t>
            </a:r>
            <a:endParaRPr sz="2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460"/>
              </a:spcBef>
            </a:pPr>
            <a:endParaRPr sz="2200">
              <a:latin typeface="Tahoma"/>
              <a:cs typeface="Tahoma"/>
            </a:endParaRPr>
          </a:p>
          <a:p>
            <a:pPr marL="12700" marR="360680">
              <a:lnSpc>
                <a:spcPts val="2380"/>
              </a:lnSpc>
            </a:pPr>
            <a:r>
              <a:rPr sz="2200" spc="165" dirty="0">
                <a:solidFill>
                  <a:srgbClr val="FFFFFF"/>
                </a:solidFill>
                <a:latin typeface="Tahoma"/>
                <a:cs typeface="Tahoma"/>
              </a:rPr>
              <a:t>Как</a:t>
            </a:r>
            <a:r>
              <a:rPr sz="2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вам</a:t>
            </a:r>
            <a:r>
              <a:rPr sz="2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95" dirty="0">
                <a:solidFill>
                  <a:srgbClr val="FFFFFF"/>
                </a:solidFill>
                <a:latin typeface="Tahoma"/>
                <a:cs typeface="Tahoma"/>
              </a:rPr>
              <a:t>кажется, </a:t>
            </a:r>
            <a:r>
              <a:rPr sz="2200" spc="195" dirty="0">
                <a:solidFill>
                  <a:srgbClr val="FFFFFF"/>
                </a:solidFill>
                <a:latin typeface="Tahoma"/>
                <a:cs typeface="Tahoma"/>
              </a:rPr>
              <a:t>безопасен</a:t>
            </a:r>
            <a:r>
              <a:rPr sz="2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ли</a:t>
            </a:r>
            <a:r>
              <a:rPr sz="22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85" dirty="0">
                <a:solidFill>
                  <a:srgbClr val="FFFFFF"/>
                </a:solidFill>
                <a:latin typeface="Tahoma"/>
                <a:cs typeface="Tahoma"/>
              </a:rPr>
              <a:t>этот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ресурс?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2166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8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466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5"/>
              </a:spcBef>
            </a:pPr>
            <a:r>
              <a:rPr sz="3200" b="1" spc="275" dirty="0">
                <a:latin typeface="Trebuchet MS"/>
                <a:cs typeface="Trebuchet MS"/>
              </a:rPr>
              <a:t>Ресурс</a:t>
            </a:r>
            <a:r>
              <a:rPr sz="3200" b="1" spc="-40" dirty="0">
                <a:latin typeface="Trebuchet MS"/>
                <a:cs typeface="Trebuchet MS"/>
              </a:rPr>
              <a:t> </a:t>
            </a:r>
            <a:r>
              <a:rPr sz="3200" b="1" spc="-50" dirty="0">
                <a:latin typeface="Trebuchet MS"/>
                <a:cs typeface="Trebuchet MS"/>
              </a:rPr>
              <a:t>2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26614" cy="170459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791967" y="795527"/>
            <a:ext cx="9400540" cy="6062980"/>
            <a:chOff x="2791967" y="795527"/>
            <a:chExt cx="9400540" cy="60629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0187" y="1063752"/>
              <a:ext cx="7976615" cy="461619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036563" y="1531619"/>
              <a:ext cx="518159" cy="238125"/>
            </a:xfrm>
            <a:custGeom>
              <a:avLst/>
              <a:gdLst/>
              <a:ahLst/>
              <a:cxnLst/>
              <a:rect l="l" t="t" r="r" b="b"/>
              <a:pathLst>
                <a:path w="518159" h="238125">
                  <a:moveTo>
                    <a:pt x="518160" y="0"/>
                  </a:moveTo>
                  <a:lnTo>
                    <a:pt x="0" y="0"/>
                  </a:lnTo>
                  <a:lnTo>
                    <a:pt x="0" y="237743"/>
                  </a:lnTo>
                  <a:lnTo>
                    <a:pt x="518160" y="237743"/>
                  </a:lnTo>
                  <a:lnTo>
                    <a:pt x="5181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91967" y="795527"/>
              <a:ext cx="9400032" cy="606246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365491" y="5597651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807211" y="0"/>
                  </a:moveTo>
                  <a:lnTo>
                    <a:pt x="26415" y="0"/>
                  </a:lnTo>
                  <a:lnTo>
                    <a:pt x="16127" y="2075"/>
                  </a:lnTo>
                  <a:lnTo>
                    <a:pt x="7731" y="7735"/>
                  </a:lnTo>
                  <a:lnTo>
                    <a:pt x="2073" y="16132"/>
                  </a:lnTo>
                  <a:lnTo>
                    <a:pt x="0" y="26416"/>
                  </a:lnTo>
                  <a:lnTo>
                    <a:pt x="0" y="132080"/>
                  </a:lnTo>
                  <a:lnTo>
                    <a:pt x="2073" y="142363"/>
                  </a:lnTo>
                  <a:lnTo>
                    <a:pt x="7731" y="150760"/>
                  </a:lnTo>
                  <a:lnTo>
                    <a:pt x="16127" y="156420"/>
                  </a:lnTo>
                  <a:lnTo>
                    <a:pt x="26415" y="158496"/>
                  </a:lnTo>
                  <a:lnTo>
                    <a:pt x="807211" y="158496"/>
                  </a:lnTo>
                  <a:lnTo>
                    <a:pt x="817500" y="156420"/>
                  </a:lnTo>
                  <a:lnTo>
                    <a:pt x="825896" y="150760"/>
                  </a:lnTo>
                  <a:lnTo>
                    <a:pt x="831554" y="142363"/>
                  </a:lnTo>
                  <a:lnTo>
                    <a:pt x="833627" y="132080"/>
                  </a:lnTo>
                  <a:lnTo>
                    <a:pt x="833627" y="26416"/>
                  </a:lnTo>
                  <a:lnTo>
                    <a:pt x="831554" y="16132"/>
                  </a:lnTo>
                  <a:lnTo>
                    <a:pt x="825896" y="7735"/>
                  </a:lnTo>
                  <a:lnTo>
                    <a:pt x="817500" y="2075"/>
                  </a:lnTo>
                  <a:lnTo>
                    <a:pt x="807211" y="0"/>
                  </a:lnTo>
                  <a:close/>
                </a:path>
              </a:pathLst>
            </a:custGeom>
            <a:solidFill>
              <a:srgbClr val="5C5A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365491" y="5597651"/>
              <a:ext cx="833755" cy="158750"/>
            </a:xfrm>
            <a:custGeom>
              <a:avLst/>
              <a:gdLst/>
              <a:ahLst/>
              <a:cxnLst/>
              <a:rect l="l" t="t" r="r" b="b"/>
              <a:pathLst>
                <a:path w="833754" h="158750">
                  <a:moveTo>
                    <a:pt x="0" y="26416"/>
                  </a:moveTo>
                  <a:lnTo>
                    <a:pt x="2073" y="16132"/>
                  </a:lnTo>
                  <a:lnTo>
                    <a:pt x="7731" y="7735"/>
                  </a:lnTo>
                  <a:lnTo>
                    <a:pt x="16127" y="2075"/>
                  </a:lnTo>
                  <a:lnTo>
                    <a:pt x="26415" y="0"/>
                  </a:lnTo>
                  <a:lnTo>
                    <a:pt x="807211" y="0"/>
                  </a:lnTo>
                  <a:lnTo>
                    <a:pt x="817500" y="2075"/>
                  </a:lnTo>
                  <a:lnTo>
                    <a:pt x="825896" y="7735"/>
                  </a:lnTo>
                  <a:lnTo>
                    <a:pt x="831554" y="16132"/>
                  </a:lnTo>
                  <a:lnTo>
                    <a:pt x="833627" y="26416"/>
                  </a:lnTo>
                  <a:lnTo>
                    <a:pt x="833627" y="132080"/>
                  </a:lnTo>
                  <a:lnTo>
                    <a:pt x="831554" y="142363"/>
                  </a:lnTo>
                  <a:lnTo>
                    <a:pt x="825896" y="150760"/>
                  </a:lnTo>
                  <a:lnTo>
                    <a:pt x="817500" y="156420"/>
                  </a:lnTo>
                  <a:lnTo>
                    <a:pt x="807211" y="158496"/>
                  </a:lnTo>
                  <a:lnTo>
                    <a:pt x="26415" y="158496"/>
                  </a:lnTo>
                  <a:lnTo>
                    <a:pt x="16127" y="156420"/>
                  </a:lnTo>
                  <a:lnTo>
                    <a:pt x="7731" y="150760"/>
                  </a:lnTo>
                  <a:lnTo>
                    <a:pt x="2073" y="142363"/>
                  </a:lnTo>
                  <a:lnTo>
                    <a:pt x="0" y="132080"/>
                  </a:lnTo>
                  <a:lnTo>
                    <a:pt x="0" y="26416"/>
                  </a:lnTo>
                  <a:close/>
                </a:path>
              </a:pathLst>
            </a:custGeom>
            <a:ln w="12700">
              <a:solidFill>
                <a:srgbClr val="5C5A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82015" y="3099561"/>
            <a:ext cx="2964180" cy="156781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spc="229" dirty="0">
                <a:solidFill>
                  <a:srgbClr val="FFFFFF"/>
                </a:solidFill>
                <a:latin typeface="Tahoma"/>
                <a:cs typeface="Tahoma"/>
              </a:rPr>
              <a:t>Ошибка</a:t>
            </a:r>
            <a:r>
              <a:rPr sz="2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адресной </a:t>
            </a:r>
            <a:r>
              <a:rPr sz="2200" spc="175" dirty="0">
                <a:solidFill>
                  <a:srgbClr val="FFFFFF"/>
                </a:solidFill>
                <a:latin typeface="Tahoma"/>
                <a:cs typeface="Tahoma"/>
              </a:rPr>
              <a:t>строке</a:t>
            </a:r>
            <a:r>
              <a:rPr sz="2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14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r>
              <a:rPr sz="2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«</a:t>
            </a:r>
            <a:r>
              <a:rPr sz="2200" spc="-10" dirty="0">
                <a:solidFill>
                  <a:srgbClr val="FFFFFF"/>
                </a:solidFill>
                <a:latin typeface="Verdana"/>
                <a:cs typeface="Verdana"/>
              </a:rPr>
              <a:t>detmi</a:t>
            </a:r>
            <a:r>
              <a:rPr sz="2200" b="1" spc="-10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» </a:t>
            </a:r>
            <a:r>
              <a:rPr sz="2200" spc="185" dirty="0">
                <a:solidFill>
                  <a:srgbClr val="FFFFFF"/>
                </a:solidFill>
                <a:latin typeface="Tahoma"/>
                <a:cs typeface="Tahoma"/>
              </a:rPr>
              <a:t>вместо</a:t>
            </a:r>
            <a:r>
              <a:rPr sz="2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«</a:t>
            </a:r>
            <a:r>
              <a:rPr sz="2200" spc="-10" dirty="0">
                <a:solidFill>
                  <a:srgbClr val="FFFFFF"/>
                </a:solidFill>
                <a:latin typeface="Verdana"/>
                <a:cs typeface="Verdana"/>
              </a:rPr>
              <a:t>detmi</a:t>
            </a:r>
            <a:r>
              <a:rPr sz="2200" b="1" spc="-1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».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ts val="2205"/>
              </a:lnSpc>
            </a:pPr>
            <a:r>
              <a:rPr sz="2200" spc="140" dirty="0">
                <a:solidFill>
                  <a:srgbClr val="FFFFFF"/>
                </a:solidFill>
                <a:latin typeface="Tahoma"/>
                <a:cs typeface="Tahoma"/>
              </a:rPr>
              <a:t>Это</a:t>
            </a:r>
            <a:r>
              <a:rPr sz="2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явный</a:t>
            </a:r>
            <a:r>
              <a:rPr sz="22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признак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ts val="2510"/>
              </a:lnSpc>
            </a:pPr>
            <a:r>
              <a:rPr sz="2200" spc="185" dirty="0">
                <a:solidFill>
                  <a:srgbClr val="FFFFFF"/>
                </a:solidFill>
                <a:latin typeface="Tahoma"/>
                <a:cs typeface="Tahoma"/>
              </a:rPr>
              <a:t>фишинга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466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5"/>
              </a:spcBef>
            </a:pPr>
            <a:r>
              <a:rPr sz="3200" b="1" spc="229" dirty="0">
                <a:latin typeface="Trebuchet MS"/>
                <a:cs typeface="Trebuchet MS"/>
              </a:rPr>
              <a:t>Ответ</a:t>
            </a:r>
            <a:r>
              <a:rPr sz="3200" b="1" spc="-65" dirty="0">
                <a:latin typeface="Trebuchet MS"/>
                <a:cs typeface="Trebuchet MS"/>
              </a:rPr>
              <a:t> </a:t>
            </a:r>
            <a:r>
              <a:rPr sz="3200" b="1" spc="-50" dirty="0">
                <a:latin typeface="Trebuchet MS"/>
                <a:cs typeface="Trebuchet MS"/>
              </a:rPr>
              <a:t>2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719065" y="1064513"/>
            <a:ext cx="1402080" cy="277495"/>
          </a:xfrm>
          <a:custGeom>
            <a:avLst/>
            <a:gdLst/>
            <a:ahLst/>
            <a:cxnLst/>
            <a:rect l="l" t="t" r="r" b="b"/>
            <a:pathLst>
              <a:path w="1402079" h="277494">
                <a:moveTo>
                  <a:pt x="0" y="277367"/>
                </a:moveTo>
                <a:lnTo>
                  <a:pt x="1402080" y="277367"/>
                </a:lnTo>
                <a:lnTo>
                  <a:pt x="1402080" y="0"/>
                </a:lnTo>
                <a:lnTo>
                  <a:pt x="0" y="0"/>
                </a:lnTo>
                <a:lnTo>
                  <a:pt x="0" y="277367"/>
                </a:lnTo>
                <a:close/>
              </a:path>
            </a:pathLst>
          </a:custGeom>
          <a:ln w="222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2166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9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1820</Words>
  <Application>Microsoft Office PowerPoint</Application>
  <PresentationFormat>Произвольный</PresentationFormat>
  <Paragraphs>437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Office Theme</vt:lpstr>
      <vt:lpstr>Фишинг</vt:lpstr>
      <vt:lpstr>Шпион в овечьей шкуре</vt:lpstr>
      <vt:lpstr>Немного статистики</vt:lpstr>
      <vt:lpstr>Фишинг: при чём тут</vt:lpstr>
      <vt:lpstr>Самопроверка: увидим ли мы угрозы?</vt:lpstr>
      <vt:lpstr>Ресурс 1</vt:lpstr>
      <vt:lpstr>Ответ 1</vt:lpstr>
      <vt:lpstr>Ресурс 2</vt:lpstr>
      <vt:lpstr>Ответ 2</vt:lpstr>
      <vt:lpstr>Ресурс 3</vt:lpstr>
      <vt:lpstr>Ответ 3</vt:lpstr>
      <vt:lpstr>Ресурс 4</vt:lpstr>
      <vt:lpstr>Ответ 4</vt:lpstr>
      <vt:lpstr>Как происходит фишинговая кража</vt:lpstr>
      <vt:lpstr>Некоторые примеры фишинга</vt:lpstr>
      <vt:lpstr>Пример фишинга: рассылки от «госструктур» Внимательно изучите скриншоты, обращая особое внимание на места, отмеченные стрелками</vt:lpstr>
      <vt:lpstr>Пример фишинга: рассылки от «госструктур» Технология фишинга: «Проверка»</vt:lpstr>
      <vt:lpstr>Пример фишинга: рассылки от «банков» Внимательно изучите скриншоты, обращая особое внимание на места, отмеченные стрелками</vt:lpstr>
      <vt:lpstr>Пример фишинга: рассылки от «интернет-магазинов» и предложения услуг, личные письма Внимательно изучите скриншоты, обращая особое внимание на места, отмеченные стрелками</vt:lpstr>
      <vt:lpstr>Пример фишинга: личные письма Технология фишинга: шантаж</vt:lpstr>
      <vt:lpstr>Мы вам не писали. Фишинговые e-mail рассылки</vt:lpstr>
      <vt:lpstr>Итак – основные признаки фишингового письма</vt:lpstr>
      <vt:lpstr>Фишинг через смс и мессенджеры</vt:lpstr>
      <vt:lpstr>Презентация PowerPoint</vt:lpstr>
      <vt:lpstr>Как это происходит</vt:lpstr>
      <vt:lpstr>Взлом сайта, на котором</vt:lpstr>
      <vt:lpstr>Утечки 2021</vt:lpstr>
      <vt:lpstr>Три важных «НЕ»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posterum magister</cp:lastModifiedBy>
  <cp:revision>1</cp:revision>
  <dcterms:created xsi:type="dcterms:W3CDTF">2023-11-10T07:28:01Z</dcterms:created>
  <dcterms:modified xsi:type="dcterms:W3CDTF">2023-11-10T07:29:53Z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2023-03-23T00:00:00Z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2023-11-10T00:00:00Z</vt:filetime>
  </property>
  <property fmtid="{D5CDD505-2E9C-101B-9397-08002B2CF9AE}" pid="5" name="Producer">
    <vt:lpwstr>Microsoft® PowerPoint® 2021</vt:lpwstr>
  </property>
</Properties>
</file>